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336" r:id="rId2"/>
    <p:sldId id="526" r:id="rId3"/>
    <p:sldId id="380" r:id="rId4"/>
    <p:sldId id="473" r:id="rId5"/>
    <p:sldId id="474" r:id="rId6"/>
    <p:sldId id="536" r:id="rId7"/>
    <p:sldId id="477" r:id="rId8"/>
    <p:sldId id="537" r:id="rId9"/>
    <p:sldId id="538" r:id="rId10"/>
    <p:sldId id="539" r:id="rId11"/>
    <p:sldId id="481" r:id="rId12"/>
    <p:sldId id="534" r:id="rId13"/>
    <p:sldId id="483" r:id="rId14"/>
    <p:sldId id="490" r:id="rId15"/>
    <p:sldId id="600" r:id="rId16"/>
    <p:sldId id="497" r:id="rId17"/>
    <p:sldId id="573" r:id="rId18"/>
    <p:sldId id="500" r:id="rId19"/>
    <p:sldId id="501" r:id="rId20"/>
    <p:sldId id="502" r:id="rId21"/>
    <p:sldId id="503" r:id="rId22"/>
    <p:sldId id="506" r:id="rId23"/>
    <p:sldId id="508" r:id="rId24"/>
    <p:sldId id="509" r:id="rId25"/>
    <p:sldId id="510" r:id="rId26"/>
    <p:sldId id="597" r:id="rId27"/>
    <p:sldId id="25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4995@gmail.com" initials="i" lastIdx="2" clrIdx="0">
    <p:extLst>
      <p:ext uri="{19B8F6BF-5375-455C-9EA6-DF929625EA0E}">
        <p15:presenceInfo xmlns:p15="http://schemas.microsoft.com/office/powerpoint/2012/main" userId="5f2ca59b9e73ce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00652E"/>
    <a:srgbClr val="F989FF"/>
    <a:srgbClr val="3DD8FF"/>
    <a:srgbClr val="43FF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84"/>
    <p:restoredTop sz="95735" autoAdjust="0"/>
  </p:normalViewPr>
  <p:slideViewPr>
    <p:cSldViewPr snapToGrid="0" snapToObjects="1">
      <p:cViewPr varScale="1">
        <p:scale>
          <a:sx n="86" d="100"/>
          <a:sy n="86" d="100"/>
        </p:scale>
        <p:origin x="200" y="584"/>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8T21:10:08.765" idx="1">
    <p:pos x="4264" y="113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10/31/24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a:t>
            </a:fld>
            <a:endParaRPr lang="en-US"/>
          </a:p>
        </p:txBody>
      </p:sp>
    </p:spTree>
    <p:extLst>
      <p:ext uri="{BB962C8B-B14F-4D97-AF65-F5344CB8AC3E}">
        <p14:creationId xmlns:p14="http://schemas.microsoft.com/office/powerpoint/2010/main" val="94934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10/31/24</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10/31/24</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hyperlink" Target="mailto:ivan4995@gmail.com" TargetMode="External"/><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7.png"/><Relationship Id="rId9" Type="http://schemas.openxmlformats.org/officeDocument/2006/relationships/image" Target="../media/image940.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24232" y="3973925"/>
            <a:ext cx="7143750" cy="1112838"/>
          </a:xfrm>
        </p:spPr>
        <p:txBody>
          <a:bodyPr>
            <a:noAutofit/>
          </a:bodyPr>
          <a:lstStyle/>
          <a:p>
            <a:r>
              <a:rPr lang="ru-RU" sz="3600" dirty="0"/>
              <a:t>Экология и эволюция</a:t>
            </a:r>
            <a:endParaRPr lang="en-US" sz="3600" dirty="0"/>
          </a:p>
        </p:txBody>
      </p:sp>
      <p:sp>
        <p:nvSpPr>
          <p:cNvPr id="3" name="Subtitle 2"/>
          <p:cNvSpPr>
            <a:spLocks noGrp="1"/>
          </p:cNvSpPr>
          <p:nvPr>
            <p:ph type="subTitle" idx="4294967295"/>
          </p:nvPr>
        </p:nvSpPr>
        <p:spPr>
          <a:xfrm>
            <a:off x="2143972" y="5345871"/>
            <a:ext cx="3742871" cy="1906657"/>
          </a:xfrm>
        </p:spPr>
        <p:txBody>
          <a:bodyPr>
            <a:noAutofit/>
          </a:bodyPr>
          <a:lstStyle/>
          <a:p>
            <a:pPr marL="0" indent="0" algn="ctr">
              <a:spcBef>
                <a:spcPts val="0"/>
              </a:spcBef>
              <a:buNone/>
            </a:pPr>
            <a:r>
              <a:rPr lang="ru-RU" sz="1600" dirty="0"/>
              <a:t>Доцент</a:t>
            </a:r>
          </a:p>
          <a:p>
            <a:pPr marL="0" indent="0" algn="ctr">
              <a:spcBef>
                <a:spcPts val="0"/>
              </a:spcBef>
              <a:buNone/>
            </a:pPr>
            <a:r>
              <a:rPr lang="ru-RU" sz="1600" dirty="0"/>
              <a:t>Игорь </a:t>
            </a:r>
            <a:r>
              <a:rPr lang="ru-RU" sz="1600" dirty="0" err="1"/>
              <a:t>Мартынович</a:t>
            </a:r>
            <a:r>
              <a:rPr lang="ru-RU" sz="1600" dirty="0"/>
              <a:t> </a:t>
            </a:r>
            <a:r>
              <a:rPr lang="ru-RU" sz="1600" dirty="0" err="1"/>
              <a:t>Рузин</a:t>
            </a:r>
            <a:endParaRPr lang="ru-RU" sz="1600" dirty="0"/>
          </a:p>
          <a:p>
            <a:pPr marL="0" indent="0" algn="ctr">
              <a:spcBef>
                <a:spcPts val="0"/>
              </a:spcBef>
              <a:buNone/>
            </a:pPr>
            <a:endParaRPr lang="en-US" sz="1600" dirty="0"/>
          </a:p>
          <a:p>
            <a:pPr marL="0" indent="0" algn="ctr">
              <a:spcBef>
                <a:spcPts val="0"/>
              </a:spcBef>
              <a:buNone/>
            </a:pPr>
            <a:r>
              <a:rPr lang="en-US" sz="1600" dirty="0">
                <a:hlinkClick r:id="rId5"/>
              </a:rPr>
              <a:t>ivan4995@gmail.com</a:t>
            </a:r>
            <a:endParaRPr lang="en-US" sz="1600" dirty="0"/>
          </a:p>
          <a:p>
            <a:pPr marL="0" indent="0" algn="ctr">
              <a:spcBef>
                <a:spcPts val="0"/>
              </a:spcBef>
              <a:buNone/>
            </a:pPr>
            <a:r>
              <a:rPr lang="en-US" sz="1600" dirty="0" err="1"/>
              <a:t>igor.rouzine@iephb.ru</a:t>
            </a:r>
            <a:endParaRPr lang="ru-RU" sz="1600"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pic>
        <p:nvPicPr>
          <p:cNvPr id="8" name="Picture 7">
            <a:extLst>
              <a:ext uri="{FF2B5EF4-FFF2-40B4-BE49-F238E27FC236}">
                <a16:creationId xmlns:a16="http://schemas.microsoft.com/office/drawing/2014/main" id="{F64BF8F9-806E-B942-8FFA-53C7CC279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731" y="0"/>
            <a:ext cx="8618599" cy="4463923"/>
          </a:xfrm>
          <a:prstGeom prst="rect">
            <a:avLst/>
          </a:prstGeom>
        </p:spPr>
      </p:pic>
      <p:pic>
        <p:nvPicPr>
          <p:cNvPr id="6" name="Picture 5">
            <a:extLst>
              <a:ext uri="{FF2B5EF4-FFF2-40B4-BE49-F238E27FC236}">
                <a16:creationId xmlns:a16="http://schemas.microsoft.com/office/drawing/2014/main" id="{2E65D028-1F0B-B942-9880-8DF1D24E8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1125" y="5374584"/>
            <a:ext cx="3517900" cy="1244600"/>
          </a:xfrm>
          <a:prstGeom prst="rect">
            <a:avLst/>
          </a:prstGeom>
        </p:spPr>
      </p:pic>
      <p:pic>
        <p:nvPicPr>
          <p:cNvPr id="5" name="Picture 4">
            <a:extLst>
              <a:ext uri="{FF2B5EF4-FFF2-40B4-BE49-F238E27FC236}">
                <a16:creationId xmlns:a16="http://schemas.microsoft.com/office/drawing/2014/main" id="{5BA5EAE0-F480-2D40-95A3-27996E52CA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731" y="5397500"/>
            <a:ext cx="1409700" cy="1308100"/>
          </a:xfrm>
          <a:prstGeom prst="rect">
            <a:avLst/>
          </a:prstGeom>
        </p:spPr>
      </p:pic>
      <p:sp>
        <p:nvSpPr>
          <p:cNvPr id="10" name="Rectangle 9">
            <a:extLst>
              <a:ext uri="{FF2B5EF4-FFF2-40B4-BE49-F238E27FC236}">
                <a16:creationId xmlns:a16="http://schemas.microsoft.com/office/drawing/2014/main" id="{37C1DC88-F664-604C-AB59-B4372909BDE8}"/>
              </a:ext>
            </a:extLst>
          </p:cNvPr>
          <p:cNvSpPr/>
          <p:nvPr/>
        </p:nvSpPr>
        <p:spPr>
          <a:xfrm>
            <a:off x="7433957" y="3811413"/>
            <a:ext cx="1434025" cy="5311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689792527"/>
      </p:ext>
    </p:extLst>
  </p:cSld>
  <p:clrMapOvr>
    <a:masterClrMapping/>
  </p:clrMapOvr>
  <p:transition spd="med" advTm="1174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CD35-A3C5-C948-9577-B7B758B77CB9}"/>
              </a:ext>
            </a:extLst>
          </p:cNvPr>
          <p:cNvSpPr>
            <a:spLocks noGrp="1"/>
          </p:cNvSpPr>
          <p:nvPr>
            <p:ph type="title" idx="4294967295"/>
          </p:nvPr>
        </p:nvSpPr>
        <p:spPr>
          <a:xfrm>
            <a:off x="291548" y="-156703"/>
            <a:ext cx="6508750" cy="1143000"/>
          </a:xfrm>
        </p:spPr>
        <p:txBody>
          <a:bodyPr/>
          <a:lstStyle/>
          <a:p>
            <a:r>
              <a:rPr lang="ru-RU" dirty="0"/>
              <a:t>Средняя скорость замен</a:t>
            </a:r>
            <a:endParaRPr lang="en-FR" dirty="0"/>
          </a:p>
        </p:txBody>
      </p:sp>
      <p:pic>
        <p:nvPicPr>
          <p:cNvPr id="5" name="Content Placeholder 4">
            <a:extLst>
              <a:ext uri="{FF2B5EF4-FFF2-40B4-BE49-F238E27FC236}">
                <a16:creationId xmlns:a16="http://schemas.microsoft.com/office/drawing/2014/main" id="{3CFFB697-22D5-9544-B24C-550437308FD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28273" y="3677583"/>
            <a:ext cx="3035300" cy="723900"/>
          </a:xfrm>
        </p:spPr>
      </p:pic>
      <p:pic>
        <p:nvPicPr>
          <p:cNvPr id="7" name="Picture 6">
            <a:extLst>
              <a:ext uri="{FF2B5EF4-FFF2-40B4-BE49-F238E27FC236}">
                <a16:creationId xmlns:a16="http://schemas.microsoft.com/office/drawing/2014/main" id="{58568ECF-EBC5-2542-ACC0-2799FB0A1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60280"/>
            <a:ext cx="5486400" cy="1028700"/>
          </a:xfrm>
          <a:prstGeom prst="rect">
            <a:avLst/>
          </a:prstGeom>
        </p:spPr>
      </p:pic>
      <p:pic>
        <p:nvPicPr>
          <p:cNvPr id="9" name="Picture 8">
            <a:extLst>
              <a:ext uri="{FF2B5EF4-FFF2-40B4-BE49-F238E27FC236}">
                <a16:creationId xmlns:a16="http://schemas.microsoft.com/office/drawing/2014/main" id="{9A26208F-B925-B04A-A963-3DE011D78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9937" y="2574926"/>
            <a:ext cx="2806700" cy="622300"/>
          </a:xfrm>
          <a:prstGeom prst="rect">
            <a:avLst/>
          </a:prstGeom>
        </p:spPr>
      </p:pic>
      <p:cxnSp>
        <p:nvCxnSpPr>
          <p:cNvPr id="11" name="Straight Arrow Connector 10">
            <a:extLst>
              <a:ext uri="{FF2B5EF4-FFF2-40B4-BE49-F238E27FC236}">
                <a16:creationId xmlns:a16="http://schemas.microsoft.com/office/drawing/2014/main" id="{00EBF288-FB92-B04E-BA9D-63012E0D88F3}"/>
              </a:ext>
            </a:extLst>
          </p:cNvPr>
          <p:cNvCxnSpPr>
            <a:cxnSpLocks/>
          </p:cNvCxnSpPr>
          <p:nvPr/>
        </p:nvCxnSpPr>
        <p:spPr>
          <a:xfrm flipH="1">
            <a:off x="3946525" y="1699972"/>
            <a:ext cx="900112" cy="97774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2F510ED-F342-DA4E-9998-CEE2571654EB}"/>
              </a:ext>
            </a:extLst>
          </p:cNvPr>
          <p:cNvCxnSpPr>
            <a:cxnSpLocks/>
          </p:cNvCxnSpPr>
          <p:nvPr/>
        </p:nvCxnSpPr>
        <p:spPr>
          <a:xfrm flipH="1">
            <a:off x="4846637" y="2266154"/>
            <a:ext cx="1098549" cy="58579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57F7707-71CF-8146-BF08-E68F51F48F35}"/>
              </a:ext>
            </a:extLst>
          </p:cNvPr>
          <p:cNvSpPr txBox="1"/>
          <p:nvPr/>
        </p:nvSpPr>
        <p:spPr>
          <a:xfrm>
            <a:off x="3730157" y="1394659"/>
            <a:ext cx="3690434" cy="338554"/>
          </a:xfrm>
          <a:prstGeom prst="rect">
            <a:avLst/>
          </a:prstGeom>
          <a:noFill/>
        </p:spPr>
        <p:txBody>
          <a:bodyPr wrap="none" rtlCol="0">
            <a:spAutoFit/>
          </a:bodyPr>
          <a:lstStyle/>
          <a:p>
            <a:r>
              <a:rPr lang="ru-RU" sz="1600" dirty="0"/>
              <a:t>преодолел стохастический порог</a:t>
            </a:r>
            <a:endParaRPr lang="en-FR" sz="1600" dirty="0"/>
          </a:p>
        </p:txBody>
      </p:sp>
      <p:sp>
        <p:nvSpPr>
          <p:cNvPr id="16" name="TextBox 15">
            <a:extLst>
              <a:ext uri="{FF2B5EF4-FFF2-40B4-BE49-F238E27FC236}">
                <a16:creationId xmlns:a16="http://schemas.microsoft.com/office/drawing/2014/main" id="{AB860CD5-1FEA-024A-8977-69E2437A7E0A}"/>
              </a:ext>
            </a:extLst>
          </p:cNvPr>
          <p:cNvSpPr txBox="1"/>
          <p:nvPr/>
        </p:nvSpPr>
        <p:spPr>
          <a:xfrm>
            <a:off x="5300592" y="1927600"/>
            <a:ext cx="1920719" cy="338554"/>
          </a:xfrm>
          <a:prstGeom prst="rect">
            <a:avLst/>
          </a:prstGeom>
          <a:noFill/>
        </p:spPr>
        <p:txBody>
          <a:bodyPr wrap="none" rtlCol="0">
            <a:spAutoFit/>
          </a:bodyPr>
          <a:lstStyle/>
          <a:p>
            <a:r>
              <a:rPr lang="ru-RU" sz="1600" dirty="0"/>
              <a:t>Не имел помехи</a:t>
            </a:r>
            <a:endParaRPr lang="en-FR" sz="1600" dirty="0"/>
          </a:p>
        </p:txBody>
      </p:sp>
      <p:sp>
        <p:nvSpPr>
          <p:cNvPr id="18" name="TextBox 17">
            <a:extLst>
              <a:ext uri="{FF2B5EF4-FFF2-40B4-BE49-F238E27FC236}">
                <a16:creationId xmlns:a16="http://schemas.microsoft.com/office/drawing/2014/main" id="{FEF3709F-7440-4F45-AC2F-DE3F73473245}"/>
              </a:ext>
            </a:extLst>
          </p:cNvPr>
          <p:cNvSpPr txBox="1"/>
          <p:nvPr/>
        </p:nvSpPr>
        <p:spPr>
          <a:xfrm>
            <a:off x="885826" y="3384688"/>
            <a:ext cx="2540439" cy="369332"/>
          </a:xfrm>
          <a:prstGeom prst="rect">
            <a:avLst/>
          </a:prstGeom>
          <a:noFill/>
        </p:spPr>
        <p:txBody>
          <a:bodyPr wrap="none" rtlCol="0">
            <a:spAutoFit/>
          </a:bodyPr>
          <a:lstStyle/>
          <a:p>
            <a:r>
              <a:rPr lang="en-US" dirty="0"/>
              <a:t>Average substitution rate</a:t>
            </a:r>
            <a:endParaRPr lang="en-FR" dirty="0"/>
          </a:p>
        </p:txBody>
      </p:sp>
      <p:sp>
        <p:nvSpPr>
          <p:cNvPr id="19" name="TextBox 18">
            <a:extLst>
              <a:ext uri="{FF2B5EF4-FFF2-40B4-BE49-F238E27FC236}">
                <a16:creationId xmlns:a16="http://schemas.microsoft.com/office/drawing/2014/main" id="{7709637C-4206-8748-A088-16E8B2554A48}"/>
              </a:ext>
            </a:extLst>
          </p:cNvPr>
          <p:cNvSpPr txBox="1"/>
          <p:nvPr/>
        </p:nvSpPr>
        <p:spPr>
          <a:xfrm>
            <a:off x="892755" y="4579659"/>
            <a:ext cx="3373809" cy="369332"/>
          </a:xfrm>
          <a:prstGeom prst="rect">
            <a:avLst/>
          </a:prstGeom>
          <a:noFill/>
        </p:spPr>
        <p:txBody>
          <a:bodyPr wrap="none" rtlCol="0">
            <a:spAutoFit/>
          </a:bodyPr>
          <a:lstStyle/>
          <a:p>
            <a:r>
              <a:rPr lang="en-US" dirty="0"/>
              <a:t>Average-over-s fixation probability</a:t>
            </a:r>
            <a:endParaRPr lang="en-FR" dirty="0"/>
          </a:p>
        </p:txBody>
      </p:sp>
      <p:sp>
        <p:nvSpPr>
          <p:cNvPr id="22" name="TextBox 21">
            <a:extLst>
              <a:ext uri="{FF2B5EF4-FFF2-40B4-BE49-F238E27FC236}">
                <a16:creationId xmlns:a16="http://schemas.microsoft.com/office/drawing/2014/main" id="{E2C046BB-6752-A849-80D1-FD7AE9DC3966}"/>
              </a:ext>
            </a:extLst>
          </p:cNvPr>
          <p:cNvSpPr txBox="1"/>
          <p:nvPr/>
        </p:nvSpPr>
        <p:spPr>
          <a:xfrm>
            <a:off x="782293" y="2091209"/>
            <a:ext cx="4572000" cy="369332"/>
          </a:xfrm>
          <a:prstGeom prst="rect">
            <a:avLst/>
          </a:prstGeom>
          <a:noFill/>
        </p:spPr>
        <p:txBody>
          <a:bodyPr wrap="square">
            <a:spAutoFit/>
          </a:bodyPr>
          <a:lstStyle/>
          <a:p>
            <a:r>
              <a:rPr lang="ru-RU" dirty="0"/>
              <a:t>Вероятность фиксации</a:t>
            </a:r>
            <a:endParaRPr lang="en-FR" dirty="0"/>
          </a:p>
        </p:txBody>
      </p:sp>
    </p:spTree>
    <p:extLst>
      <p:ext uri="{BB962C8B-B14F-4D97-AF65-F5344CB8AC3E}">
        <p14:creationId xmlns:p14="http://schemas.microsoft.com/office/powerpoint/2010/main" val="2392878282"/>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7496B7-6018-7C49-B829-8D21C97C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88" y="3774848"/>
            <a:ext cx="1237322" cy="604047"/>
          </a:xfrm>
          <a:prstGeom prst="rect">
            <a:avLst/>
          </a:prstGeom>
        </p:spPr>
      </p:pic>
      <p:sp>
        <p:nvSpPr>
          <p:cNvPr id="2" name="Title 1">
            <a:extLst>
              <a:ext uri="{FF2B5EF4-FFF2-40B4-BE49-F238E27FC236}">
                <a16:creationId xmlns:a16="http://schemas.microsoft.com/office/drawing/2014/main" id="{FC658721-0D98-5A4E-BEB1-85013694D64B}"/>
              </a:ext>
            </a:extLst>
          </p:cNvPr>
          <p:cNvSpPr>
            <a:spLocks noGrp="1"/>
          </p:cNvSpPr>
          <p:nvPr>
            <p:ph type="title" idx="4294967295"/>
          </p:nvPr>
        </p:nvSpPr>
        <p:spPr>
          <a:xfrm>
            <a:off x="636823" y="131101"/>
            <a:ext cx="7656513" cy="1143000"/>
          </a:xfrm>
        </p:spPr>
        <p:txBody>
          <a:bodyPr/>
          <a:lstStyle/>
          <a:p>
            <a:r>
              <a:rPr lang="ru-RU" dirty="0"/>
              <a:t>Вычисление интеграла методом перевала</a:t>
            </a:r>
            <a:endParaRPr lang="en-FR" dirty="0"/>
          </a:p>
        </p:txBody>
      </p:sp>
      <p:pic>
        <p:nvPicPr>
          <p:cNvPr id="16" name="Content Placeholder 4">
            <a:extLst>
              <a:ext uri="{FF2B5EF4-FFF2-40B4-BE49-F238E27FC236}">
                <a16:creationId xmlns:a16="http://schemas.microsoft.com/office/drawing/2014/main" id="{2D5B62E6-7775-E649-9F79-7974D114680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877050" y="2108200"/>
            <a:ext cx="2266950" cy="541338"/>
          </a:xfrm>
        </p:spPr>
      </p:pic>
      <p:pic>
        <p:nvPicPr>
          <p:cNvPr id="4" name="Picture 3">
            <a:extLst>
              <a:ext uri="{FF2B5EF4-FFF2-40B4-BE49-F238E27FC236}">
                <a16:creationId xmlns:a16="http://schemas.microsoft.com/office/drawing/2014/main" id="{7C697D5E-61E4-2B46-AF6B-D490686BD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23" y="1647639"/>
            <a:ext cx="4790596" cy="898237"/>
          </a:xfrm>
          <a:prstGeom prst="rect">
            <a:avLst/>
          </a:prstGeom>
        </p:spPr>
      </p:pic>
      <p:pic>
        <p:nvPicPr>
          <p:cNvPr id="5" name="Picture 4">
            <a:extLst>
              <a:ext uri="{FF2B5EF4-FFF2-40B4-BE49-F238E27FC236}">
                <a16:creationId xmlns:a16="http://schemas.microsoft.com/office/drawing/2014/main" id="{86097797-BD5A-6447-9425-EAB7425A5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4982" y="2564775"/>
            <a:ext cx="7772400" cy="678129"/>
          </a:xfrm>
          <a:prstGeom prst="rect">
            <a:avLst/>
          </a:prstGeom>
        </p:spPr>
      </p:pic>
      <p:sp>
        <p:nvSpPr>
          <p:cNvPr id="6" name="Rectangle 5">
            <a:extLst>
              <a:ext uri="{FF2B5EF4-FFF2-40B4-BE49-F238E27FC236}">
                <a16:creationId xmlns:a16="http://schemas.microsoft.com/office/drawing/2014/main" id="{4443D7DC-7E8D-B348-A998-B0BC3506E25A}"/>
              </a:ext>
            </a:extLst>
          </p:cNvPr>
          <p:cNvSpPr/>
          <p:nvPr/>
        </p:nvSpPr>
        <p:spPr>
          <a:xfrm>
            <a:off x="-2245361" y="2547039"/>
            <a:ext cx="4071936" cy="6781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7" name="TextBox 6">
            <a:extLst>
              <a:ext uri="{FF2B5EF4-FFF2-40B4-BE49-F238E27FC236}">
                <a16:creationId xmlns:a16="http://schemas.microsoft.com/office/drawing/2014/main" id="{CB11A5BE-5F18-DD43-ABBC-74A37AC01DC0}"/>
              </a:ext>
            </a:extLst>
          </p:cNvPr>
          <p:cNvSpPr txBox="1"/>
          <p:nvPr/>
        </p:nvSpPr>
        <p:spPr>
          <a:xfrm>
            <a:off x="998057" y="2696805"/>
            <a:ext cx="1190624" cy="400110"/>
          </a:xfrm>
          <a:prstGeom prst="rect">
            <a:avLst/>
          </a:prstGeom>
          <a:noFill/>
        </p:spPr>
        <p:txBody>
          <a:bodyPr wrap="square" rtlCol="0">
            <a:spAutoFit/>
          </a:bodyPr>
          <a:lstStyle/>
          <a:p>
            <a:r>
              <a:rPr lang="en-FR" sz="2000" i="1" dirty="0">
                <a:latin typeface="Symbol" pitchFamily="2" charset="2"/>
              </a:rPr>
              <a:t>l </a:t>
            </a:r>
            <a:r>
              <a:rPr lang="en-FR" sz="2000" dirty="0">
                <a:latin typeface="Symbol" pitchFamily="2" charset="2"/>
              </a:rPr>
              <a:t>(</a:t>
            </a:r>
            <a:r>
              <a:rPr lang="en-FR" sz="2000" i="1" dirty="0">
                <a:latin typeface="+mj-lt"/>
              </a:rPr>
              <a:t>s</a:t>
            </a:r>
            <a:r>
              <a:rPr lang="en-FR" sz="2000" dirty="0">
                <a:latin typeface="Symbol" pitchFamily="2" charset="2"/>
              </a:rPr>
              <a:t>) =</a:t>
            </a:r>
          </a:p>
        </p:txBody>
      </p:sp>
      <p:pic>
        <p:nvPicPr>
          <p:cNvPr id="9" name="Picture 8">
            <a:extLst>
              <a:ext uri="{FF2B5EF4-FFF2-40B4-BE49-F238E27FC236}">
                <a16:creationId xmlns:a16="http://schemas.microsoft.com/office/drawing/2014/main" id="{28CD66FA-E958-0B47-8B2E-94CBA7FB4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191" y="5616387"/>
            <a:ext cx="3494809" cy="967489"/>
          </a:xfrm>
          <a:prstGeom prst="rect">
            <a:avLst/>
          </a:prstGeom>
        </p:spPr>
      </p:pic>
      <p:pic>
        <p:nvPicPr>
          <p:cNvPr id="11" name="Picture 10">
            <a:extLst>
              <a:ext uri="{FF2B5EF4-FFF2-40B4-BE49-F238E27FC236}">
                <a16:creationId xmlns:a16="http://schemas.microsoft.com/office/drawing/2014/main" id="{83E82A3D-C209-2F4F-BBAE-FBF08E9F05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0192" y="3456581"/>
            <a:ext cx="3252107" cy="576826"/>
          </a:xfrm>
          <a:prstGeom prst="rect">
            <a:avLst/>
          </a:prstGeom>
        </p:spPr>
      </p:pic>
      <p:sp>
        <p:nvSpPr>
          <p:cNvPr id="12" name="TextBox 11">
            <a:extLst>
              <a:ext uri="{FF2B5EF4-FFF2-40B4-BE49-F238E27FC236}">
                <a16:creationId xmlns:a16="http://schemas.microsoft.com/office/drawing/2014/main" id="{406098DC-8364-AC4D-A90D-5FC713131D27}"/>
              </a:ext>
            </a:extLst>
          </p:cNvPr>
          <p:cNvSpPr txBox="1"/>
          <p:nvPr/>
        </p:nvSpPr>
        <p:spPr>
          <a:xfrm>
            <a:off x="949734" y="3390231"/>
            <a:ext cx="1537600" cy="369332"/>
          </a:xfrm>
          <a:prstGeom prst="rect">
            <a:avLst/>
          </a:prstGeom>
          <a:noFill/>
        </p:spPr>
        <p:txBody>
          <a:bodyPr wrap="none" rtlCol="0">
            <a:spAutoFit/>
          </a:bodyPr>
          <a:lstStyle/>
          <a:p>
            <a:r>
              <a:rPr lang="ru-RU" dirty="0">
                <a:solidFill>
                  <a:srgbClr val="0070C0"/>
                </a:solidFill>
              </a:rPr>
              <a:t>Острый пик</a:t>
            </a:r>
            <a:endParaRPr lang="en-FR" dirty="0">
              <a:solidFill>
                <a:srgbClr val="0070C0"/>
              </a:solidFill>
            </a:endParaRPr>
          </a:p>
        </p:txBody>
      </p:sp>
      <p:cxnSp>
        <p:nvCxnSpPr>
          <p:cNvPr id="18" name="Straight Arrow Connector 17">
            <a:extLst>
              <a:ext uri="{FF2B5EF4-FFF2-40B4-BE49-F238E27FC236}">
                <a16:creationId xmlns:a16="http://schemas.microsoft.com/office/drawing/2014/main" id="{A3E7D69C-7FDE-0940-8117-1841C1986504}"/>
              </a:ext>
            </a:extLst>
          </p:cNvPr>
          <p:cNvCxnSpPr>
            <a:cxnSpLocks/>
            <a:stCxn id="4" idx="3"/>
          </p:cNvCxnSpPr>
          <p:nvPr/>
        </p:nvCxnSpPr>
        <p:spPr>
          <a:xfrm>
            <a:off x="5427419" y="2096758"/>
            <a:ext cx="2715487" cy="1692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1" name="Picture 30">
            <a:extLst>
              <a:ext uri="{FF2B5EF4-FFF2-40B4-BE49-F238E27FC236}">
                <a16:creationId xmlns:a16="http://schemas.microsoft.com/office/drawing/2014/main" id="{FAB85523-F590-4241-9B1C-C4BC780FB6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663" y="4300047"/>
            <a:ext cx="6515732" cy="799188"/>
          </a:xfrm>
          <a:prstGeom prst="rect">
            <a:avLst/>
          </a:prstGeom>
        </p:spPr>
      </p:pic>
      <p:cxnSp>
        <p:nvCxnSpPr>
          <p:cNvPr id="32" name="Straight Arrow Connector 31">
            <a:extLst>
              <a:ext uri="{FF2B5EF4-FFF2-40B4-BE49-F238E27FC236}">
                <a16:creationId xmlns:a16="http://schemas.microsoft.com/office/drawing/2014/main" id="{442A0D5D-D09D-564C-AD78-159608C82A03}"/>
              </a:ext>
            </a:extLst>
          </p:cNvPr>
          <p:cNvCxnSpPr>
            <a:cxnSpLocks/>
          </p:cNvCxnSpPr>
          <p:nvPr/>
        </p:nvCxnSpPr>
        <p:spPr>
          <a:xfrm flipV="1">
            <a:off x="1500394" y="2213976"/>
            <a:ext cx="2572842" cy="21496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E819F06C-8251-8047-B84C-E9088E6257DA}"/>
              </a:ext>
            </a:extLst>
          </p:cNvPr>
          <p:cNvCxnSpPr>
            <a:cxnSpLocks/>
            <a:stCxn id="16" idx="2"/>
          </p:cNvCxnSpPr>
          <p:nvPr/>
        </p:nvCxnSpPr>
        <p:spPr>
          <a:xfrm flipH="1">
            <a:off x="3209727" y="2649538"/>
            <a:ext cx="4800798" cy="29668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FBEF91B0-39E2-7847-9D51-34AA5AC4118C}"/>
              </a:ext>
            </a:extLst>
          </p:cNvPr>
          <p:cNvSpPr txBox="1"/>
          <p:nvPr/>
        </p:nvSpPr>
        <p:spPr>
          <a:xfrm>
            <a:off x="3704177" y="5199476"/>
            <a:ext cx="2573140" cy="369332"/>
          </a:xfrm>
          <a:prstGeom prst="rect">
            <a:avLst/>
          </a:prstGeom>
          <a:noFill/>
        </p:spPr>
        <p:txBody>
          <a:bodyPr wrap="none" rtlCol="0">
            <a:spAutoFit/>
          </a:bodyPr>
          <a:lstStyle/>
          <a:p>
            <a:r>
              <a:rPr lang="ru-RU" dirty="0">
                <a:solidFill>
                  <a:srgbClr val="0070C0"/>
                </a:solidFill>
              </a:rPr>
              <a:t>Домашнее задание</a:t>
            </a:r>
            <a:endParaRPr lang="en-FR" dirty="0">
              <a:solidFill>
                <a:srgbClr val="0070C0"/>
              </a:solidFill>
            </a:endParaRPr>
          </a:p>
        </p:txBody>
      </p:sp>
      <p:pic>
        <p:nvPicPr>
          <p:cNvPr id="19" name="Picture 18">
            <a:extLst>
              <a:ext uri="{FF2B5EF4-FFF2-40B4-BE49-F238E27FC236}">
                <a16:creationId xmlns:a16="http://schemas.microsoft.com/office/drawing/2014/main" id="{F8D4BF21-5F40-4F47-8BBB-4ED3CC490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840" y="5766036"/>
            <a:ext cx="1483155" cy="724060"/>
          </a:xfrm>
          <a:prstGeom prst="rect">
            <a:avLst/>
          </a:prstGeom>
        </p:spPr>
      </p:pic>
    </p:spTree>
    <p:extLst>
      <p:ext uri="{BB962C8B-B14F-4D97-AF65-F5344CB8AC3E}">
        <p14:creationId xmlns:p14="http://schemas.microsoft.com/office/powerpoint/2010/main" val="320728961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dissolv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dissolve">
                                      <p:cBhvr>
                                        <p:cTn id="38" dur="500"/>
                                        <p:tgtEl>
                                          <p:spTgt spid="21"/>
                                        </p:tgtEl>
                                      </p:cBhvr>
                                    </p:animEffect>
                                  </p:childTnLst>
                                </p:cTn>
                              </p:par>
                              <p:par>
                                <p:cTn id="39" presetID="9"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9224E5-986B-5E42-9B54-3666D6506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654" y="2489054"/>
            <a:ext cx="3659034" cy="4340373"/>
          </a:xfrm>
          <a:prstGeom prst="rect">
            <a:avLst/>
          </a:prstGeom>
        </p:spPr>
      </p:pic>
      <p:pic>
        <p:nvPicPr>
          <p:cNvPr id="10" name="Picture 9">
            <a:extLst>
              <a:ext uri="{FF2B5EF4-FFF2-40B4-BE49-F238E27FC236}">
                <a16:creationId xmlns:a16="http://schemas.microsoft.com/office/drawing/2014/main" id="{A67F41C4-F3D7-D04F-8F49-B5DE54FF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61" y="2374750"/>
            <a:ext cx="3756786" cy="4471954"/>
          </a:xfrm>
          <a:prstGeom prst="rect">
            <a:avLst/>
          </a:prstGeom>
        </p:spPr>
      </p:pic>
      <p:sp>
        <p:nvSpPr>
          <p:cNvPr id="13" name="Title 1">
            <a:extLst>
              <a:ext uri="{FF2B5EF4-FFF2-40B4-BE49-F238E27FC236}">
                <a16:creationId xmlns:a16="http://schemas.microsoft.com/office/drawing/2014/main" id="{8A711231-5B54-2B45-835F-98C207FE5C36}"/>
              </a:ext>
            </a:extLst>
          </p:cNvPr>
          <p:cNvSpPr>
            <a:spLocks noGrp="1"/>
          </p:cNvSpPr>
          <p:nvPr>
            <p:ph type="title" idx="4294967295"/>
          </p:nvPr>
        </p:nvSpPr>
        <p:spPr>
          <a:xfrm>
            <a:off x="259837" y="-216466"/>
            <a:ext cx="7792278" cy="1143000"/>
          </a:xfrm>
        </p:spPr>
        <p:txBody>
          <a:bodyPr/>
          <a:lstStyle/>
          <a:p>
            <a:r>
              <a:rPr lang="ru-RU" dirty="0"/>
              <a:t>КИ сильно замедляет эволюцию</a:t>
            </a:r>
            <a:endParaRPr lang="en-FR" dirty="0"/>
          </a:p>
        </p:txBody>
      </p:sp>
      <p:pic>
        <p:nvPicPr>
          <p:cNvPr id="4" name="Content Placeholder 3">
            <a:extLst>
              <a:ext uri="{FF2B5EF4-FFF2-40B4-BE49-F238E27FC236}">
                <a16:creationId xmlns:a16="http://schemas.microsoft.com/office/drawing/2014/main" id="{E6C58AC3-6D5E-7546-9721-26C0F8C14C05}"/>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084035" y="1495350"/>
            <a:ext cx="2509838" cy="695325"/>
          </a:xfrm>
          <a:prstGeom prst="rect">
            <a:avLst/>
          </a:prstGeom>
        </p:spPr>
      </p:pic>
      <p:sp>
        <p:nvSpPr>
          <p:cNvPr id="8" name="TextBox 7">
            <a:extLst>
              <a:ext uri="{FF2B5EF4-FFF2-40B4-BE49-F238E27FC236}">
                <a16:creationId xmlns:a16="http://schemas.microsoft.com/office/drawing/2014/main" id="{EEE355AD-0559-E349-9A46-57CE38042A4E}"/>
              </a:ext>
            </a:extLst>
          </p:cNvPr>
          <p:cNvSpPr txBox="1"/>
          <p:nvPr/>
        </p:nvSpPr>
        <p:spPr>
          <a:xfrm>
            <a:off x="6224629" y="1653304"/>
            <a:ext cx="1592810" cy="369332"/>
          </a:xfrm>
          <a:prstGeom prst="rect">
            <a:avLst/>
          </a:prstGeom>
          <a:noFill/>
        </p:spPr>
        <p:txBody>
          <a:bodyPr wrap="square">
            <a:spAutoFit/>
          </a:bodyPr>
          <a:lstStyle/>
          <a:p>
            <a:r>
              <a:rPr lang="en-US" i="1" dirty="0">
                <a:solidFill>
                  <a:srgbClr val="C00000"/>
                </a:solidFill>
              </a:rPr>
              <a:t>V= </a:t>
            </a:r>
            <a:r>
              <a:rPr lang="en-US" dirty="0">
                <a:solidFill>
                  <a:srgbClr val="C00000"/>
                </a:solidFill>
              </a:rPr>
              <a:t>2</a:t>
            </a:r>
            <a:r>
              <a:rPr lang="en-US" i="1" dirty="0">
                <a:solidFill>
                  <a:srgbClr val="C00000"/>
                </a:solidFill>
              </a:rPr>
              <a:t> s</a:t>
            </a:r>
            <a:r>
              <a:rPr lang="ru-RU" baseline="-25000" dirty="0">
                <a:solidFill>
                  <a:srgbClr val="C00000"/>
                </a:solidFill>
              </a:rPr>
              <a:t>0 </a:t>
            </a:r>
            <a:r>
              <a:rPr lang="en-US" i="1" dirty="0">
                <a:solidFill>
                  <a:srgbClr val="C00000"/>
                </a:solidFill>
              </a:rPr>
              <a:t>N </a:t>
            </a:r>
            <a:r>
              <a:rPr lang="en-US" i="1" dirty="0" err="1">
                <a:solidFill>
                  <a:srgbClr val="C00000"/>
                </a:solidFill>
              </a:rPr>
              <a:t>U</a:t>
            </a:r>
            <a:r>
              <a:rPr lang="en-US" baseline="-25000" dirty="0" err="1">
                <a:solidFill>
                  <a:srgbClr val="C00000"/>
                </a:solidFill>
              </a:rPr>
              <a:t>b</a:t>
            </a:r>
            <a:endParaRPr lang="en-FR" baseline="-25000" dirty="0">
              <a:solidFill>
                <a:srgbClr val="C00000"/>
              </a:solidFill>
              <a:latin typeface="Symbol" pitchFamily="2" charset="2"/>
            </a:endParaRPr>
          </a:p>
        </p:txBody>
      </p:sp>
      <p:sp>
        <p:nvSpPr>
          <p:cNvPr id="9" name="Rectangle 8">
            <a:extLst>
              <a:ext uri="{FF2B5EF4-FFF2-40B4-BE49-F238E27FC236}">
                <a16:creationId xmlns:a16="http://schemas.microsoft.com/office/drawing/2014/main" id="{EE48FA7B-FB38-5645-9383-FE0A647C61FA}"/>
              </a:ext>
            </a:extLst>
          </p:cNvPr>
          <p:cNvSpPr/>
          <p:nvPr/>
        </p:nvSpPr>
        <p:spPr>
          <a:xfrm>
            <a:off x="1643449" y="2953265"/>
            <a:ext cx="1530778" cy="1977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4" name="Rectangle 13">
            <a:extLst>
              <a:ext uri="{FF2B5EF4-FFF2-40B4-BE49-F238E27FC236}">
                <a16:creationId xmlns:a16="http://schemas.microsoft.com/office/drawing/2014/main" id="{7C847678-4036-3748-B006-17246285BE0D}"/>
              </a:ext>
            </a:extLst>
          </p:cNvPr>
          <p:cNvSpPr/>
          <p:nvPr/>
        </p:nvSpPr>
        <p:spPr>
          <a:xfrm>
            <a:off x="6639698" y="4242486"/>
            <a:ext cx="1530778" cy="1977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5" name="Rectangle 14">
            <a:extLst>
              <a:ext uri="{FF2B5EF4-FFF2-40B4-BE49-F238E27FC236}">
                <a16:creationId xmlns:a16="http://schemas.microsoft.com/office/drawing/2014/main" id="{1C4EB6D5-FD74-4743-A653-7026B09FB254}"/>
              </a:ext>
            </a:extLst>
          </p:cNvPr>
          <p:cNvSpPr/>
          <p:nvPr/>
        </p:nvSpPr>
        <p:spPr>
          <a:xfrm>
            <a:off x="6521337" y="5535956"/>
            <a:ext cx="1530778" cy="1977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9" name="TextBox 18">
            <a:extLst>
              <a:ext uri="{FF2B5EF4-FFF2-40B4-BE49-F238E27FC236}">
                <a16:creationId xmlns:a16="http://schemas.microsoft.com/office/drawing/2014/main" id="{868BCBB2-1A53-BE43-8BE7-E8117C7CD857}"/>
              </a:ext>
            </a:extLst>
          </p:cNvPr>
          <p:cNvSpPr txBox="1"/>
          <p:nvPr/>
        </p:nvSpPr>
        <p:spPr>
          <a:xfrm>
            <a:off x="7217971" y="2953265"/>
            <a:ext cx="978153" cy="369332"/>
          </a:xfrm>
          <a:prstGeom prst="rect">
            <a:avLst/>
          </a:prstGeom>
          <a:noFill/>
        </p:spPr>
        <p:txBody>
          <a:bodyPr wrap="none" rtlCol="0">
            <a:spAutoFit/>
          </a:bodyPr>
          <a:lstStyle/>
          <a:p>
            <a:r>
              <a:rPr lang="ru-RU" dirty="0">
                <a:solidFill>
                  <a:srgbClr val="C00000"/>
                </a:solidFill>
              </a:rPr>
              <a:t>Нет КИ</a:t>
            </a:r>
            <a:endParaRPr lang="en-FR" dirty="0">
              <a:solidFill>
                <a:srgbClr val="C00000"/>
              </a:solidFill>
            </a:endParaRPr>
          </a:p>
        </p:txBody>
      </p:sp>
      <p:pic>
        <p:nvPicPr>
          <p:cNvPr id="12" name="Content Placeholder 3">
            <a:extLst>
              <a:ext uri="{FF2B5EF4-FFF2-40B4-BE49-F238E27FC236}">
                <a16:creationId xmlns:a16="http://schemas.microsoft.com/office/drawing/2014/main" id="{68969E86-D3BA-AC43-89F9-9466B38B8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115" y="4934360"/>
            <a:ext cx="2509838" cy="695325"/>
          </a:xfrm>
          <a:prstGeom prst="rect">
            <a:avLst/>
          </a:prstGeom>
        </p:spPr>
      </p:pic>
      <p:sp>
        <p:nvSpPr>
          <p:cNvPr id="17" name="TextBox 16">
            <a:extLst>
              <a:ext uri="{FF2B5EF4-FFF2-40B4-BE49-F238E27FC236}">
                <a16:creationId xmlns:a16="http://schemas.microsoft.com/office/drawing/2014/main" id="{7FC3D92B-0DF2-DD4D-8FBA-74933C0964EA}"/>
              </a:ext>
            </a:extLst>
          </p:cNvPr>
          <p:cNvSpPr txBox="1"/>
          <p:nvPr/>
        </p:nvSpPr>
        <p:spPr>
          <a:xfrm>
            <a:off x="1260708" y="2444154"/>
            <a:ext cx="492443" cy="369332"/>
          </a:xfrm>
          <a:prstGeom prst="rect">
            <a:avLst/>
          </a:prstGeom>
          <a:noFill/>
        </p:spPr>
        <p:txBody>
          <a:bodyPr wrap="none" rtlCol="0">
            <a:spAutoFit/>
          </a:bodyPr>
          <a:lstStyle/>
          <a:p>
            <a:r>
              <a:rPr lang="ru-RU" dirty="0">
                <a:solidFill>
                  <a:srgbClr val="0432FF"/>
                </a:solidFill>
              </a:rPr>
              <a:t>КИ</a:t>
            </a:r>
            <a:endParaRPr lang="en-FR" dirty="0">
              <a:solidFill>
                <a:srgbClr val="0432FF"/>
              </a:solidFill>
            </a:endParaRPr>
          </a:p>
        </p:txBody>
      </p:sp>
      <p:sp>
        <p:nvSpPr>
          <p:cNvPr id="18" name="TextBox 17">
            <a:extLst>
              <a:ext uri="{FF2B5EF4-FFF2-40B4-BE49-F238E27FC236}">
                <a16:creationId xmlns:a16="http://schemas.microsoft.com/office/drawing/2014/main" id="{6044E3BC-351A-5C47-A404-0D467F0DB917}"/>
              </a:ext>
            </a:extLst>
          </p:cNvPr>
          <p:cNvSpPr txBox="1"/>
          <p:nvPr/>
        </p:nvSpPr>
        <p:spPr>
          <a:xfrm>
            <a:off x="6396683" y="5860224"/>
            <a:ext cx="492443" cy="369332"/>
          </a:xfrm>
          <a:prstGeom prst="rect">
            <a:avLst/>
          </a:prstGeom>
          <a:noFill/>
        </p:spPr>
        <p:txBody>
          <a:bodyPr wrap="none" rtlCol="0">
            <a:spAutoFit/>
          </a:bodyPr>
          <a:lstStyle/>
          <a:p>
            <a:r>
              <a:rPr lang="ru-RU" dirty="0">
                <a:solidFill>
                  <a:srgbClr val="0432FF"/>
                </a:solidFill>
              </a:rPr>
              <a:t>КИ</a:t>
            </a:r>
            <a:endParaRPr lang="en-FR" dirty="0">
              <a:solidFill>
                <a:srgbClr val="0432FF"/>
              </a:solidFill>
            </a:endParaRPr>
          </a:p>
        </p:txBody>
      </p:sp>
    </p:spTree>
    <p:extLst>
      <p:ext uri="{BB962C8B-B14F-4D97-AF65-F5344CB8AC3E}">
        <p14:creationId xmlns:p14="http://schemas.microsoft.com/office/powerpoint/2010/main" val="4070441606"/>
      </p:ext>
    </p:extLst>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7587-F646-4642-A6CB-532986F5DDC7}"/>
              </a:ext>
            </a:extLst>
          </p:cNvPr>
          <p:cNvSpPr>
            <a:spLocks noGrp="1"/>
          </p:cNvSpPr>
          <p:nvPr>
            <p:ph type="title" idx="4294967295"/>
          </p:nvPr>
        </p:nvSpPr>
        <p:spPr>
          <a:xfrm>
            <a:off x="653143" y="356363"/>
            <a:ext cx="6508750" cy="1143000"/>
          </a:xfrm>
        </p:spPr>
        <p:txBody>
          <a:bodyPr/>
          <a:lstStyle/>
          <a:p>
            <a:r>
              <a:rPr lang="ru-RU" dirty="0"/>
              <a:t>Выводы</a:t>
            </a:r>
            <a:endParaRPr lang="en-FR" dirty="0"/>
          </a:p>
        </p:txBody>
      </p:sp>
      <p:sp>
        <p:nvSpPr>
          <p:cNvPr id="3" name="Content Placeholder 2">
            <a:extLst>
              <a:ext uri="{FF2B5EF4-FFF2-40B4-BE49-F238E27FC236}">
                <a16:creationId xmlns:a16="http://schemas.microsoft.com/office/drawing/2014/main" id="{C280CEE0-4273-8740-A36C-D19D4F1F8C87}"/>
              </a:ext>
            </a:extLst>
          </p:cNvPr>
          <p:cNvSpPr>
            <a:spLocks noGrp="1"/>
          </p:cNvSpPr>
          <p:nvPr>
            <p:ph idx="4294967295"/>
          </p:nvPr>
        </p:nvSpPr>
        <p:spPr>
          <a:xfrm>
            <a:off x="653143" y="2221676"/>
            <a:ext cx="6508750" cy="3916363"/>
          </a:xfrm>
        </p:spPr>
        <p:txBody>
          <a:bodyPr/>
          <a:lstStyle/>
          <a:p>
            <a:r>
              <a:rPr lang="ru-RU" dirty="0"/>
              <a:t>Эволюция разных  локусов не независима</a:t>
            </a:r>
          </a:p>
          <a:p>
            <a:r>
              <a:rPr lang="ru-RU" dirty="0"/>
              <a:t>Эффекты </a:t>
            </a:r>
            <a:r>
              <a:rPr lang="ru-RU" dirty="0" err="1"/>
              <a:t>клональной</a:t>
            </a:r>
            <a:r>
              <a:rPr lang="ru-RU" dirty="0"/>
              <a:t> интерференции ее сильно замедляют</a:t>
            </a:r>
            <a:endParaRPr lang="en-US" dirty="0"/>
          </a:p>
          <a:p>
            <a:r>
              <a:rPr lang="ru-RU" dirty="0"/>
              <a:t>Скорость эволюции не пропорциональна </a:t>
            </a:r>
            <a:r>
              <a:rPr lang="en-US" i="1" dirty="0"/>
              <a:t>L</a:t>
            </a:r>
            <a:r>
              <a:rPr lang="en-US" dirty="0"/>
              <a:t>, </a:t>
            </a:r>
            <a:r>
              <a:rPr lang="en-US" i="1" dirty="0">
                <a:latin typeface="Symbol" pitchFamily="2" charset="2"/>
              </a:rPr>
              <a:t>m</a:t>
            </a:r>
            <a:r>
              <a:rPr lang="en-US" dirty="0"/>
              <a:t>, </a:t>
            </a:r>
            <a:r>
              <a:rPr lang="en-US" i="1" dirty="0"/>
              <a:t>N</a:t>
            </a:r>
            <a:r>
              <a:rPr lang="ru-RU" i="1" dirty="0"/>
              <a:t> , </a:t>
            </a:r>
            <a:r>
              <a:rPr lang="ru-RU" dirty="0"/>
              <a:t>а насыщается на малом значении</a:t>
            </a:r>
            <a:endParaRPr lang="en-FR" dirty="0"/>
          </a:p>
        </p:txBody>
      </p:sp>
    </p:spTree>
    <p:extLst>
      <p:ext uri="{BB962C8B-B14F-4D97-AF65-F5344CB8AC3E}">
        <p14:creationId xmlns:p14="http://schemas.microsoft.com/office/powerpoint/2010/main" val="192179423"/>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4EA2-1109-384E-894F-A33AC157732F}"/>
              </a:ext>
            </a:extLst>
          </p:cNvPr>
          <p:cNvSpPr>
            <a:spLocks noGrp="1"/>
          </p:cNvSpPr>
          <p:nvPr>
            <p:ph type="title"/>
          </p:nvPr>
        </p:nvSpPr>
        <p:spPr>
          <a:xfrm>
            <a:off x="1330036" y="3429000"/>
            <a:ext cx="5846211" cy="1398494"/>
          </a:xfrm>
        </p:spPr>
        <p:txBody>
          <a:bodyPr/>
          <a:lstStyle/>
          <a:p>
            <a:r>
              <a:rPr lang="ru-RU" dirty="0"/>
              <a:t>Много-</a:t>
            </a:r>
            <a:r>
              <a:rPr lang="ru-RU" dirty="0" err="1"/>
              <a:t>клональная</a:t>
            </a:r>
            <a:r>
              <a:rPr lang="ru-RU" dirty="0"/>
              <a:t> интерференция </a:t>
            </a:r>
            <a:br>
              <a:rPr lang="en-US" dirty="0"/>
            </a:br>
            <a:r>
              <a:rPr lang="ru-RU" dirty="0"/>
              <a:t>локусов</a:t>
            </a:r>
            <a:endParaRPr lang="en-FR" dirty="0"/>
          </a:p>
        </p:txBody>
      </p:sp>
      <p:sp>
        <p:nvSpPr>
          <p:cNvPr id="3" name="Text Placeholder 2">
            <a:extLst>
              <a:ext uri="{FF2B5EF4-FFF2-40B4-BE49-F238E27FC236}">
                <a16:creationId xmlns:a16="http://schemas.microsoft.com/office/drawing/2014/main" id="{74CEA4E6-F82E-1147-AEC5-747D01680D55}"/>
              </a:ext>
            </a:extLst>
          </p:cNvPr>
          <p:cNvSpPr>
            <a:spLocks noGrp="1"/>
          </p:cNvSpPr>
          <p:nvPr>
            <p:ph type="body" idx="1"/>
          </p:nvPr>
        </p:nvSpPr>
        <p:spPr/>
        <p:txBody>
          <a:bodyPr/>
          <a:lstStyle/>
          <a:p>
            <a:r>
              <a:rPr lang="ru-RU" dirty="0"/>
              <a:t>и вложенные клоны</a:t>
            </a:r>
            <a:endParaRPr lang="en-FR" dirty="0"/>
          </a:p>
        </p:txBody>
      </p:sp>
    </p:spTree>
    <p:extLst>
      <p:ext uri="{BB962C8B-B14F-4D97-AF65-F5344CB8AC3E}">
        <p14:creationId xmlns:p14="http://schemas.microsoft.com/office/powerpoint/2010/main" val="1823866710"/>
      </p:ext>
    </p:extLst>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1A260-50FA-AC40-81CB-2EFC63898B98}"/>
              </a:ext>
            </a:extLst>
          </p:cNvPr>
          <p:cNvSpPr>
            <a:spLocks noGrp="1"/>
          </p:cNvSpPr>
          <p:nvPr>
            <p:ph type="title" idx="4294967295"/>
          </p:nvPr>
        </p:nvSpPr>
        <p:spPr>
          <a:xfrm>
            <a:off x="475013" y="160337"/>
            <a:ext cx="6508750" cy="1143000"/>
          </a:xfrm>
        </p:spPr>
        <p:txBody>
          <a:bodyPr/>
          <a:lstStyle/>
          <a:p>
            <a:r>
              <a:rPr lang="ru-RU" dirty="0"/>
              <a:t>Как решать в лоб?</a:t>
            </a:r>
            <a:endParaRPr lang="en-FR" dirty="0"/>
          </a:p>
        </p:txBody>
      </p:sp>
      <p:sp>
        <p:nvSpPr>
          <p:cNvPr id="6" name="Content Placeholder 5">
            <a:extLst>
              <a:ext uri="{FF2B5EF4-FFF2-40B4-BE49-F238E27FC236}">
                <a16:creationId xmlns:a16="http://schemas.microsoft.com/office/drawing/2014/main" id="{E5B7A3E6-0100-B248-A302-4EB6527CFC64}"/>
              </a:ext>
            </a:extLst>
          </p:cNvPr>
          <p:cNvSpPr>
            <a:spLocks noGrp="1"/>
          </p:cNvSpPr>
          <p:nvPr>
            <p:ph idx="4294967295"/>
          </p:nvPr>
        </p:nvSpPr>
        <p:spPr>
          <a:xfrm>
            <a:off x="475013" y="1746662"/>
            <a:ext cx="6508750" cy="3916363"/>
          </a:xfrm>
        </p:spPr>
        <p:txBody>
          <a:bodyPr/>
          <a:lstStyle/>
          <a:p>
            <a:r>
              <a:rPr lang="ru-RU" dirty="0"/>
              <a:t>Написать </a:t>
            </a:r>
            <a:r>
              <a:rPr lang="en-US" dirty="0"/>
              <a:t>df/dt </a:t>
            </a:r>
            <a:r>
              <a:rPr lang="en-US" dirty="0">
                <a:latin typeface="Symbol" pitchFamily="2" charset="2"/>
              </a:rPr>
              <a:t>=</a:t>
            </a:r>
            <a:r>
              <a:rPr lang="en-US" dirty="0"/>
              <a:t> </a:t>
            </a:r>
            <a:r>
              <a:rPr lang="en-US" dirty="0">
                <a:latin typeface="Symbol" pitchFamily="2" charset="2"/>
              </a:rPr>
              <a:t>-</a:t>
            </a:r>
            <a:r>
              <a:rPr lang="en-US" dirty="0"/>
              <a:t>sf(1-f) </a:t>
            </a:r>
            <a:r>
              <a:rPr lang="en-US" dirty="0">
                <a:latin typeface="Symbol" pitchFamily="2" charset="2"/>
              </a:rPr>
              <a:t>+</a:t>
            </a:r>
            <a:r>
              <a:rPr lang="en-US" dirty="0"/>
              <a:t> </a:t>
            </a:r>
            <a:r>
              <a:rPr lang="en-US" dirty="0">
                <a:latin typeface="Symbol" pitchFamily="2" charset="2"/>
              </a:rPr>
              <a:t>m</a:t>
            </a:r>
            <a:r>
              <a:rPr lang="en-US" dirty="0"/>
              <a:t>(1</a:t>
            </a:r>
            <a:r>
              <a:rPr lang="en-US" dirty="0">
                <a:latin typeface="Symbol" pitchFamily="2" charset="2"/>
              </a:rPr>
              <a:t>-</a:t>
            </a:r>
            <a:r>
              <a:rPr lang="en-US" dirty="0"/>
              <a:t>2f) </a:t>
            </a:r>
            <a:r>
              <a:rPr lang="ru-RU" dirty="0"/>
              <a:t>для каждого локуса? </a:t>
            </a:r>
          </a:p>
          <a:p>
            <a:r>
              <a:rPr lang="ru-RU" dirty="0"/>
              <a:t>Написать </a:t>
            </a:r>
            <a:r>
              <a:rPr lang="en-US" dirty="0"/>
              <a:t>df/dt </a:t>
            </a:r>
            <a:r>
              <a:rPr lang="en-US" dirty="0">
                <a:latin typeface="Symbol" pitchFamily="2" charset="2"/>
              </a:rPr>
              <a:t>=</a:t>
            </a:r>
            <a:r>
              <a:rPr lang="en-US" dirty="0"/>
              <a:t> </a:t>
            </a:r>
            <a:r>
              <a:rPr lang="en-US" dirty="0">
                <a:latin typeface="Symbol" pitchFamily="2" charset="2"/>
              </a:rPr>
              <a:t>-</a:t>
            </a:r>
            <a:r>
              <a:rPr lang="en-US" dirty="0"/>
              <a:t>sf(1-f) </a:t>
            </a:r>
            <a:r>
              <a:rPr lang="en-US" dirty="0">
                <a:latin typeface="Symbol" pitchFamily="2" charset="2"/>
              </a:rPr>
              <a:t>+</a:t>
            </a:r>
            <a:r>
              <a:rPr lang="en-US" dirty="0"/>
              <a:t> </a:t>
            </a:r>
            <a:r>
              <a:rPr lang="en-US" dirty="0">
                <a:latin typeface="Symbol" pitchFamily="2" charset="2"/>
              </a:rPr>
              <a:t>m</a:t>
            </a:r>
            <a:r>
              <a:rPr lang="en-US" dirty="0"/>
              <a:t>(1</a:t>
            </a:r>
            <a:r>
              <a:rPr lang="en-US" dirty="0">
                <a:latin typeface="Symbol" pitchFamily="2" charset="2"/>
              </a:rPr>
              <a:t>-</a:t>
            </a:r>
            <a:r>
              <a:rPr lang="en-US" dirty="0"/>
              <a:t>2f) </a:t>
            </a:r>
            <a:r>
              <a:rPr lang="ru-RU" dirty="0"/>
              <a:t>для каждой возможной последовательности? </a:t>
            </a:r>
            <a:endParaRPr lang="en-US" dirty="0"/>
          </a:p>
          <a:p>
            <a:r>
              <a:rPr lang="ru-RU" dirty="0"/>
              <a:t>Написать </a:t>
            </a:r>
            <a:r>
              <a:rPr lang="ru-RU" dirty="0" err="1"/>
              <a:t>ур</a:t>
            </a:r>
            <a:r>
              <a:rPr lang="ru-RU" dirty="0"/>
              <a:t>.  Колмогорова для каждой возможной последовательности? </a:t>
            </a:r>
          </a:p>
          <a:p>
            <a:r>
              <a:rPr lang="ru-RU" dirty="0"/>
              <a:t>Система из </a:t>
            </a:r>
            <a:r>
              <a:rPr lang="en-US" dirty="0"/>
              <a:t>2</a:t>
            </a:r>
            <a:r>
              <a:rPr lang="en-US" baseline="30000" dirty="0"/>
              <a:t>L</a:t>
            </a:r>
            <a:r>
              <a:rPr lang="en-US" dirty="0">
                <a:latin typeface="Symbol" pitchFamily="2" charset="2"/>
              </a:rPr>
              <a:t> – </a:t>
            </a:r>
            <a:r>
              <a:rPr lang="en-US" dirty="0"/>
              <a:t>1</a:t>
            </a:r>
            <a:r>
              <a:rPr lang="ru-RU" dirty="0"/>
              <a:t> сцепленных уравнений</a:t>
            </a:r>
            <a:r>
              <a:rPr lang="en-US" dirty="0"/>
              <a:t> </a:t>
            </a:r>
            <a:r>
              <a:rPr lang="ru-RU" dirty="0"/>
              <a:t>непрактична</a:t>
            </a:r>
          </a:p>
          <a:p>
            <a:r>
              <a:rPr lang="ru-RU" dirty="0"/>
              <a:t>Использовать метод </a:t>
            </a:r>
            <a:r>
              <a:rPr lang="ru-RU" dirty="0" err="1"/>
              <a:t>статфизики</a:t>
            </a:r>
            <a:r>
              <a:rPr lang="ru-RU" dirty="0"/>
              <a:t>!</a:t>
            </a:r>
            <a:endParaRPr lang="en-US" dirty="0"/>
          </a:p>
          <a:p>
            <a:endParaRPr lang="ru-RU" dirty="0"/>
          </a:p>
          <a:p>
            <a:endParaRPr lang="ru-RU" dirty="0"/>
          </a:p>
          <a:p>
            <a:endParaRPr lang="en-US" dirty="0"/>
          </a:p>
          <a:p>
            <a:endParaRPr lang="en-FR" dirty="0"/>
          </a:p>
        </p:txBody>
      </p:sp>
    </p:spTree>
    <p:extLst>
      <p:ext uri="{BB962C8B-B14F-4D97-AF65-F5344CB8AC3E}">
        <p14:creationId xmlns:p14="http://schemas.microsoft.com/office/powerpoint/2010/main" val="44084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FEE3-CF0B-4B45-B7FD-2FB0BF8D8DD6}"/>
              </a:ext>
            </a:extLst>
          </p:cNvPr>
          <p:cNvSpPr>
            <a:spLocks noGrp="1"/>
          </p:cNvSpPr>
          <p:nvPr>
            <p:ph type="title" idx="4294967295"/>
          </p:nvPr>
        </p:nvSpPr>
        <p:spPr>
          <a:xfrm>
            <a:off x="652510" y="-139357"/>
            <a:ext cx="6508750" cy="1143000"/>
          </a:xfrm>
        </p:spPr>
        <p:txBody>
          <a:bodyPr/>
          <a:lstStyle/>
          <a:p>
            <a:r>
              <a:rPr lang="ru-RU" dirty="0"/>
              <a:t>Модель </a:t>
            </a:r>
            <a:r>
              <a:rPr lang="en-US" dirty="0"/>
              <a:t>L &gt;&gt; 1</a:t>
            </a:r>
            <a:r>
              <a:rPr lang="ru-RU" dirty="0"/>
              <a:t> локусов</a:t>
            </a:r>
            <a:endParaRPr lang="en-FR" dirty="0"/>
          </a:p>
        </p:txBody>
      </p:sp>
      <p:pic>
        <p:nvPicPr>
          <p:cNvPr id="7" name="Picture 6">
            <a:extLst>
              <a:ext uri="{FF2B5EF4-FFF2-40B4-BE49-F238E27FC236}">
                <a16:creationId xmlns:a16="http://schemas.microsoft.com/office/drawing/2014/main" id="{A5B988EC-2A3B-9148-8063-BC8FEDC30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58587" y="156012"/>
            <a:ext cx="3328988" cy="7131765"/>
          </a:xfrm>
          <a:prstGeom prst="rect">
            <a:avLst/>
          </a:prstGeom>
        </p:spPr>
      </p:pic>
      <p:sp>
        <p:nvSpPr>
          <p:cNvPr id="8" name="TextBox 7">
            <a:extLst>
              <a:ext uri="{FF2B5EF4-FFF2-40B4-BE49-F238E27FC236}">
                <a16:creationId xmlns:a16="http://schemas.microsoft.com/office/drawing/2014/main" id="{0B7730B0-BE29-4B4C-BA1D-3F1C0068900E}"/>
              </a:ext>
            </a:extLst>
          </p:cNvPr>
          <p:cNvSpPr txBox="1"/>
          <p:nvPr/>
        </p:nvSpPr>
        <p:spPr>
          <a:xfrm>
            <a:off x="1555036" y="1421136"/>
            <a:ext cx="5495415" cy="369332"/>
          </a:xfrm>
          <a:prstGeom prst="rect">
            <a:avLst/>
          </a:prstGeom>
          <a:noFill/>
        </p:spPr>
        <p:txBody>
          <a:bodyPr wrap="none" rtlCol="0">
            <a:spAutoFit/>
          </a:bodyPr>
          <a:lstStyle/>
          <a:p>
            <a:r>
              <a:rPr lang="en-US" dirty="0">
                <a:solidFill>
                  <a:srgbClr val="C00000"/>
                </a:solidFill>
              </a:rPr>
              <a:t> </a:t>
            </a:r>
            <a:r>
              <a:rPr lang="ru-RU" dirty="0">
                <a:solidFill>
                  <a:srgbClr val="C00000"/>
                </a:solidFill>
              </a:rPr>
              <a:t>Логарифм приспособленности</a:t>
            </a:r>
            <a:r>
              <a:rPr lang="en-FR">
                <a:solidFill>
                  <a:srgbClr val="C00000"/>
                </a:solidFill>
              </a:rPr>
              <a:t>     </a:t>
            </a:r>
            <a:r>
              <a:rPr lang="en-FR" dirty="0">
                <a:solidFill>
                  <a:srgbClr val="C00000"/>
                </a:solidFill>
              </a:rPr>
              <a:t>W= W</a:t>
            </a:r>
            <a:r>
              <a:rPr lang="en-FR" baseline="-25000" dirty="0">
                <a:solidFill>
                  <a:srgbClr val="C00000"/>
                </a:solidFill>
              </a:rPr>
              <a:t>0</a:t>
            </a:r>
            <a:r>
              <a:rPr lang="en-FR" dirty="0">
                <a:solidFill>
                  <a:srgbClr val="C00000"/>
                </a:solidFill>
              </a:rPr>
              <a:t> - sk</a:t>
            </a:r>
          </a:p>
        </p:txBody>
      </p:sp>
      <p:sp>
        <p:nvSpPr>
          <p:cNvPr id="3" name="TextBox 2">
            <a:extLst>
              <a:ext uri="{FF2B5EF4-FFF2-40B4-BE49-F238E27FC236}">
                <a16:creationId xmlns:a16="http://schemas.microsoft.com/office/drawing/2014/main" id="{FF9CD66C-7C30-E747-8A2C-563BA515C982}"/>
              </a:ext>
            </a:extLst>
          </p:cNvPr>
          <p:cNvSpPr txBox="1"/>
          <p:nvPr/>
        </p:nvSpPr>
        <p:spPr>
          <a:xfrm>
            <a:off x="2600696" y="5386389"/>
            <a:ext cx="2970685" cy="338554"/>
          </a:xfrm>
          <a:prstGeom prst="rect">
            <a:avLst/>
          </a:prstGeom>
          <a:noFill/>
        </p:spPr>
        <p:txBody>
          <a:bodyPr wrap="none" rtlCol="0">
            <a:spAutoFit/>
          </a:bodyPr>
          <a:lstStyle/>
          <a:p>
            <a:r>
              <a:rPr lang="ru-RU" sz="1600" dirty="0">
                <a:solidFill>
                  <a:srgbClr val="C00000"/>
                </a:solidFill>
              </a:rPr>
              <a:t>Число невыгодных аллелей</a:t>
            </a:r>
            <a:endParaRPr lang="en-FR" sz="1600" dirty="0">
              <a:solidFill>
                <a:srgbClr val="C00000"/>
              </a:solidFill>
            </a:endParaRPr>
          </a:p>
        </p:txBody>
      </p:sp>
      <p:sp>
        <p:nvSpPr>
          <p:cNvPr id="6" name="TextBox 5">
            <a:extLst>
              <a:ext uri="{FF2B5EF4-FFF2-40B4-BE49-F238E27FC236}">
                <a16:creationId xmlns:a16="http://schemas.microsoft.com/office/drawing/2014/main" id="{B7191393-71CD-DC4C-83CD-44B93807EA5B}"/>
              </a:ext>
            </a:extLst>
          </p:cNvPr>
          <p:cNvSpPr txBox="1"/>
          <p:nvPr/>
        </p:nvSpPr>
        <p:spPr>
          <a:xfrm>
            <a:off x="5686480" y="2851078"/>
            <a:ext cx="2472152" cy="338554"/>
          </a:xfrm>
          <a:prstGeom prst="rect">
            <a:avLst/>
          </a:prstGeom>
          <a:noFill/>
        </p:spPr>
        <p:txBody>
          <a:bodyPr wrap="none" rtlCol="0">
            <a:spAutoFit/>
          </a:bodyPr>
          <a:lstStyle/>
          <a:p>
            <a:r>
              <a:rPr lang="ru-RU" sz="1600" dirty="0">
                <a:solidFill>
                  <a:srgbClr val="C00000"/>
                </a:solidFill>
              </a:rPr>
              <a:t>Отрицательный отбор</a:t>
            </a:r>
            <a:endParaRPr lang="en-FR" sz="1600" dirty="0">
              <a:solidFill>
                <a:srgbClr val="C00000"/>
              </a:solidFill>
            </a:endParaRPr>
          </a:p>
        </p:txBody>
      </p:sp>
      <p:sp>
        <p:nvSpPr>
          <p:cNvPr id="10" name="TextBox 9">
            <a:extLst>
              <a:ext uri="{FF2B5EF4-FFF2-40B4-BE49-F238E27FC236}">
                <a16:creationId xmlns:a16="http://schemas.microsoft.com/office/drawing/2014/main" id="{5201FF67-F8F9-F541-928B-B82E16E551E3}"/>
              </a:ext>
            </a:extLst>
          </p:cNvPr>
          <p:cNvSpPr txBox="1"/>
          <p:nvPr/>
        </p:nvSpPr>
        <p:spPr>
          <a:xfrm>
            <a:off x="626737" y="2844225"/>
            <a:ext cx="1856598" cy="584775"/>
          </a:xfrm>
          <a:prstGeom prst="rect">
            <a:avLst/>
          </a:prstGeom>
          <a:noFill/>
        </p:spPr>
        <p:txBody>
          <a:bodyPr wrap="none" rtlCol="0">
            <a:spAutoFit/>
          </a:bodyPr>
          <a:lstStyle/>
          <a:p>
            <a:r>
              <a:rPr lang="ru-RU" sz="1600" dirty="0">
                <a:solidFill>
                  <a:srgbClr val="C00000"/>
                </a:solidFill>
              </a:rPr>
              <a:t>Положительный </a:t>
            </a:r>
          </a:p>
          <a:p>
            <a:r>
              <a:rPr lang="ru-RU" sz="1600" dirty="0">
                <a:solidFill>
                  <a:srgbClr val="C00000"/>
                </a:solidFill>
              </a:rPr>
              <a:t>отбор</a:t>
            </a:r>
            <a:endParaRPr lang="en-FR" sz="1600" dirty="0">
              <a:solidFill>
                <a:srgbClr val="C00000"/>
              </a:solidFill>
            </a:endParaRPr>
          </a:p>
        </p:txBody>
      </p:sp>
      <p:sp>
        <p:nvSpPr>
          <p:cNvPr id="4" name="Rectangle 3">
            <a:extLst>
              <a:ext uri="{FF2B5EF4-FFF2-40B4-BE49-F238E27FC236}">
                <a16:creationId xmlns:a16="http://schemas.microsoft.com/office/drawing/2014/main" id="{BEAE112F-7AC8-194B-9ADF-5569747960D9}"/>
              </a:ext>
            </a:extLst>
          </p:cNvPr>
          <p:cNvSpPr/>
          <p:nvPr/>
        </p:nvSpPr>
        <p:spPr>
          <a:xfrm>
            <a:off x="480948" y="2104900"/>
            <a:ext cx="647207" cy="626423"/>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ln>
                <a:solidFill>
                  <a:schemeClr val="bg1">
                    <a:lumMod val="95000"/>
                  </a:schemeClr>
                </a:solidFill>
              </a:ln>
            </a:endParaRPr>
          </a:p>
        </p:txBody>
      </p:sp>
      <p:sp>
        <p:nvSpPr>
          <p:cNvPr id="11" name="TextBox 10">
            <a:extLst>
              <a:ext uri="{FF2B5EF4-FFF2-40B4-BE49-F238E27FC236}">
                <a16:creationId xmlns:a16="http://schemas.microsoft.com/office/drawing/2014/main" id="{2718A6CA-1DA4-2347-9E2E-2F62120F1A8D}"/>
              </a:ext>
            </a:extLst>
          </p:cNvPr>
          <p:cNvSpPr txBox="1"/>
          <p:nvPr/>
        </p:nvSpPr>
        <p:spPr>
          <a:xfrm>
            <a:off x="652510" y="5165251"/>
            <a:ext cx="1552028" cy="584775"/>
          </a:xfrm>
          <a:prstGeom prst="rect">
            <a:avLst/>
          </a:prstGeom>
          <a:noFill/>
        </p:spPr>
        <p:txBody>
          <a:bodyPr wrap="none" rtlCol="0">
            <a:spAutoFit/>
          </a:bodyPr>
          <a:lstStyle/>
          <a:p>
            <a:r>
              <a:rPr lang="ru-RU" sz="1600" dirty="0">
                <a:solidFill>
                  <a:srgbClr val="C00000"/>
                </a:solidFill>
              </a:rPr>
              <a:t>Рождение </a:t>
            </a:r>
          </a:p>
          <a:p>
            <a:r>
              <a:rPr lang="ru-RU" sz="1600" dirty="0">
                <a:solidFill>
                  <a:srgbClr val="C00000"/>
                </a:solidFill>
              </a:rPr>
              <a:t>нового клона</a:t>
            </a:r>
            <a:endParaRPr lang="en-FR" sz="1600" dirty="0">
              <a:solidFill>
                <a:srgbClr val="C00000"/>
              </a:solidFill>
            </a:endParaRPr>
          </a:p>
        </p:txBody>
      </p:sp>
    </p:spTree>
    <p:extLst>
      <p:ext uri="{BB962C8B-B14F-4D97-AF65-F5344CB8AC3E}">
        <p14:creationId xmlns:p14="http://schemas.microsoft.com/office/powerpoint/2010/main" val="3177927688"/>
      </p:ext>
    </p:extLst>
  </p:cSld>
  <p:clrMapOvr>
    <a:masterClrMapping/>
  </p:clrMapOvr>
  <p:transition spd="slow"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E90E-2A8B-244A-9803-C3B6FFAF9442}"/>
              </a:ext>
            </a:extLst>
          </p:cNvPr>
          <p:cNvSpPr>
            <a:spLocks noGrp="1"/>
          </p:cNvSpPr>
          <p:nvPr>
            <p:ph type="title" idx="4294967295"/>
          </p:nvPr>
        </p:nvSpPr>
        <p:spPr>
          <a:xfrm>
            <a:off x="0" y="-205552"/>
            <a:ext cx="7229475" cy="1143000"/>
          </a:xfrm>
        </p:spPr>
        <p:txBody>
          <a:bodyPr/>
          <a:lstStyle/>
          <a:p>
            <a:r>
              <a:rPr lang="ru-RU" dirty="0"/>
              <a:t>Монте Карло: бегущая волна</a:t>
            </a:r>
            <a:endParaRPr lang="en-FR" dirty="0"/>
          </a:p>
        </p:txBody>
      </p:sp>
      <p:sp>
        <p:nvSpPr>
          <p:cNvPr id="12" name="Rectangle 11">
            <a:extLst>
              <a:ext uri="{FF2B5EF4-FFF2-40B4-BE49-F238E27FC236}">
                <a16:creationId xmlns:a16="http://schemas.microsoft.com/office/drawing/2014/main" id="{BF82C1A6-A522-8549-B97B-23A834BAC9BB}"/>
              </a:ext>
            </a:extLst>
          </p:cNvPr>
          <p:cNvSpPr/>
          <p:nvPr/>
        </p:nvSpPr>
        <p:spPr>
          <a:xfrm>
            <a:off x="1562100" y="3888581"/>
            <a:ext cx="269976" cy="279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13" name="Rectangle 12">
            <a:extLst>
              <a:ext uri="{FF2B5EF4-FFF2-40B4-BE49-F238E27FC236}">
                <a16:creationId xmlns:a16="http://schemas.microsoft.com/office/drawing/2014/main" id="{0FC8F3B9-8CD4-4B4B-8428-F453F08CC226}"/>
              </a:ext>
            </a:extLst>
          </p:cNvPr>
          <p:cNvSpPr/>
          <p:nvPr/>
        </p:nvSpPr>
        <p:spPr>
          <a:xfrm>
            <a:off x="3919537" y="3888581"/>
            <a:ext cx="269976" cy="279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5" name="Picture 4">
            <a:extLst>
              <a:ext uri="{FF2B5EF4-FFF2-40B4-BE49-F238E27FC236}">
                <a16:creationId xmlns:a16="http://schemas.microsoft.com/office/drawing/2014/main" id="{9F41B602-EBD4-6043-A21A-0D7655FD4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1465902"/>
            <a:ext cx="8924544" cy="4462272"/>
          </a:xfrm>
          <a:prstGeom prst="rect">
            <a:avLst/>
          </a:prstGeom>
        </p:spPr>
      </p:pic>
      <p:sp>
        <p:nvSpPr>
          <p:cNvPr id="8" name="Rectangle 7">
            <a:extLst>
              <a:ext uri="{FF2B5EF4-FFF2-40B4-BE49-F238E27FC236}">
                <a16:creationId xmlns:a16="http://schemas.microsoft.com/office/drawing/2014/main" id="{EE804671-54A4-8B4E-8A91-3B038C573CE8}"/>
              </a:ext>
            </a:extLst>
          </p:cNvPr>
          <p:cNvSpPr/>
          <p:nvPr/>
        </p:nvSpPr>
        <p:spPr>
          <a:xfrm>
            <a:off x="228936" y="1594592"/>
            <a:ext cx="607324" cy="76982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
        <p:nvSpPr>
          <p:cNvPr id="14" name="Rectangle 13">
            <a:extLst>
              <a:ext uri="{FF2B5EF4-FFF2-40B4-BE49-F238E27FC236}">
                <a16:creationId xmlns:a16="http://schemas.microsoft.com/office/drawing/2014/main" id="{486B0184-71C7-5F42-9EEA-4044A9665B60}"/>
              </a:ext>
            </a:extLst>
          </p:cNvPr>
          <p:cNvSpPr/>
          <p:nvPr/>
        </p:nvSpPr>
        <p:spPr>
          <a:xfrm>
            <a:off x="4671709" y="1585506"/>
            <a:ext cx="755504" cy="76982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27753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FEE3-CF0B-4B45-B7FD-2FB0BF8D8DD6}"/>
              </a:ext>
            </a:extLst>
          </p:cNvPr>
          <p:cNvSpPr>
            <a:spLocks noGrp="1"/>
          </p:cNvSpPr>
          <p:nvPr>
            <p:ph type="title" idx="4294967295"/>
          </p:nvPr>
        </p:nvSpPr>
        <p:spPr>
          <a:xfrm>
            <a:off x="396263" y="192271"/>
            <a:ext cx="7156444" cy="1143000"/>
          </a:xfrm>
        </p:spPr>
        <p:txBody>
          <a:bodyPr/>
          <a:lstStyle/>
          <a:p>
            <a:r>
              <a:rPr lang="ru-RU" dirty="0"/>
              <a:t>Полу</a:t>
            </a:r>
            <a:r>
              <a:rPr lang="en-FR" dirty="0"/>
              <a:t>–</a:t>
            </a:r>
            <a:r>
              <a:rPr lang="ru-RU" dirty="0"/>
              <a:t>детерминистическое</a:t>
            </a:r>
            <a:r>
              <a:rPr lang="en-FR" dirty="0"/>
              <a:t> </a:t>
            </a:r>
            <a:r>
              <a:rPr lang="ru-RU" dirty="0"/>
              <a:t>приближение</a:t>
            </a:r>
            <a:endParaRPr lang="en-FR" dirty="0"/>
          </a:p>
        </p:txBody>
      </p:sp>
      <p:pic>
        <p:nvPicPr>
          <p:cNvPr id="4" name="Picture 3">
            <a:extLst>
              <a:ext uri="{FF2B5EF4-FFF2-40B4-BE49-F238E27FC236}">
                <a16:creationId xmlns:a16="http://schemas.microsoft.com/office/drawing/2014/main" id="{3CACF211-37F9-7D48-985A-FC488DDEA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540027" y="1892868"/>
            <a:ext cx="3605220" cy="3407674"/>
          </a:xfrm>
          <a:prstGeom prst="rect">
            <a:avLst/>
          </a:prstGeom>
        </p:spPr>
      </p:pic>
      <p:sp>
        <p:nvSpPr>
          <p:cNvPr id="9" name="TextBox 8">
            <a:extLst>
              <a:ext uri="{FF2B5EF4-FFF2-40B4-BE49-F238E27FC236}">
                <a16:creationId xmlns:a16="http://schemas.microsoft.com/office/drawing/2014/main" id="{1015F172-29FB-0946-A20D-8637B72B8614}"/>
              </a:ext>
            </a:extLst>
          </p:cNvPr>
          <p:cNvSpPr txBox="1"/>
          <p:nvPr/>
        </p:nvSpPr>
        <p:spPr>
          <a:xfrm>
            <a:off x="0" y="1831908"/>
            <a:ext cx="5400675" cy="336944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ru-RU" sz="1600" dirty="0">
                <a:ea typeface="MS Mincho" panose="02020609040205080304" pitchFamily="49" charset="-128"/>
              </a:rPr>
              <a:t>Написать ОДУ для каждого фитнесс-класса</a:t>
            </a:r>
            <a:endParaRPr lang="en-FR" sz="1600" dirty="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ru-RU" sz="1600" dirty="0">
                <a:ea typeface="MS Mincho" panose="02020609040205080304" pitchFamily="49" charset="-128"/>
                <a:cs typeface="Times Roman" pitchFamily="2" charset="0"/>
              </a:rPr>
              <a:t>Решение имеет вид бегущей волны со скоростью</a:t>
            </a:r>
            <a:r>
              <a:rPr lang="ru-RU" sz="1600" dirty="0">
                <a:effectLst/>
                <a:ea typeface="MS Mincho" panose="02020609040205080304" pitchFamily="49" charset="-128"/>
                <a:cs typeface="Times Roman" pitchFamily="2" charset="0"/>
              </a:rPr>
              <a:t> </a:t>
            </a:r>
            <a:r>
              <a:rPr lang="en-US" sz="1600" dirty="0">
                <a:effectLst/>
                <a:ea typeface="MS Mincho" panose="02020609040205080304" pitchFamily="49" charset="-128"/>
                <a:cs typeface="Times Roman" pitchFamily="2" charset="0"/>
              </a:rPr>
              <a:t>V</a:t>
            </a:r>
            <a:r>
              <a:rPr lang="ru-RU" sz="1600" dirty="0">
                <a:effectLst/>
                <a:ea typeface="MS Mincho" panose="02020609040205080304" pitchFamily="49" charset="-128"/>
                <a:cs typeface="Times Roman" pitchFamily="2" charset="0"/>
              </a:rPr>
              <a:t> </a:t>
            </a:r>
            <a:endParaRPr lang="en-FR" sz="1600" dirty="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ru-RU" sz="1600" dirty="0">
                <a:ea typeface="MS Mincho" panose="02020609040205080304" pitchFamily="49" charset="-128"/>
                <a:cs typeface="Times Roman" pitchFamily="2" charset="0"/>
              </a:rPr>
              <a:t>Где фитнесс наибольшая, волна имеет край, </a:t>
            </a:r>
            <a:endParaRPr lang="en-US" sz="1600" dirty="0">
              <a:ea typeface="MS Mincho" panose="02020609040205080304" pitchFamily="49" charset="-128"/>
              <a:cs typeface="Times Roman" pitchFamily="2" charset="0"/>
            </a:endParaRPr>
          </a:p>
          <a:p>
            <a:pPr marL="285750" indent="-285750" algn="just">
              <a:lnSpc>
                <a:spcPct val="150000"/>
              </a:lnSpc>
              <a:buFont typeface="Arial" panose="020B0604020202020204" pitchFamily="34" charset="0"/>
              <a:buChar char="•"/>
            </a:pPr>
            <a:r>
              <a:rPr lang="ru-RU" sz="1600" dirty="0">
                <a:effectLst/>
                <a:ea typeface="MS Mincho" panose="02020609040205080304" pitchFamily="49" charset="-128"/>
                <a:cs typeface="Times Roman" pitchFamily="2" charset="0"/>
              </a:rPr>
              <a:t>Выразить разницу в высоте между пиком и краем чере</a:t>
            </a:r>
            <a:r>
              <a:rPr lang="ru-RU" sz="1600" dirty="0">
                <a:ea typeface="MS Mincho" panose="02020609040205080304" pitchFamily="49" charset="-128"/>
                <a:cs typeface="Times Roman" pitchFamily="2" charset="0"/>
              </a:rPr>
              <a:t>з </a:t>
            </a:r>
            <a:r>
              <a:rPr lang="en-US" sz="1600" dirty="0">
                <a:ea typeface="MS Mincho" panose="02020609040205080304" pitchFamily="49" charset="-128"/>
                <a:cs typeface="Times Roman" pitchFamily="2" charset="0"/>
              </a:rPr>
              <a:t>V</a:t>
            </a:r>
            <a:r>
              <a:rPr lang="ru-RU" sz="1600" dirty="0">
                <a:ea typeface="MS Mincho" panose="02020609040205080304" pitchFamily="49" charset="-128"/>
                <a:cs typeface="Times Roman" pitchFamily="2" charset="0"/>
              </a:rPr>
              <a:t> </a:t>
            </a:r>
            <a:endParaRPr lang="en-FR" sz="1600" dirty="0">
              <a:effectLst/>
              <a:ea typeface="Times New Roman" panose="02020603050405020304" pitchFamily="18" charset="0"/>
            </a:endParaRPr>
          </a:p>
          <a:p>
            <a:pPr marL="285750" indent="-285750" algn="just" fontAlgn="auto" hangingPunct="1">
              <a:lnSpc>
                <a:spcPct val="150000"/>
              </a:lnSpc>
              <a:buFont typeface="Arial" panose="020B0604020202020204" pitchFamily="34" charset="0"/>
              <a:buChar char="•"/>
            </a:pPr>
            <a:r>
              <a:rPr lang="ru-RU" sz="1600" dirty="0">
                <a:effectLst/>
                <a:ea typeface="MS Mincho" panose="02020609040205080304" pitchFamily="49" charset="-128"/>
                <a:cs typeface="Times Roman" pitchFamily="2" charset="0"/>
              </a:rPr>
              <a:t>Рассмотреть лучший класс стохастично, из </a:t>
            </a:r>
            <a:r>
              <a:rPr lang="ru-RU" sz="1600" dirty="0" err="1">
                <a:effectLst/>
                <a:ea typeface="MS Mincho" panose="02020609040205080304" pitchFamily="49" charset="-128"/>
                <a:cs typeface="Times Roman" pitchFamily="2" charset="0"/>
              </a:rPr>
              <a:t>ур</a:t>
            </a:r>
            <a:r>
              <a:rPr lang="ru-RU" sz="1600" dirty="0">
                <a:effectLst/>
                <a:ea typeface="MS Mincho" panose="02020609040205080304" pitchFamily="49" charset="-128"/>
                <a:cs typeface="Times Roman" pitchFamily="2" charset="0"/>
              </a:rPr>
              <a:t>. Колмогорова для двух-аллельной модели</a:t>
            </a:r>
            <a:endParaRPr lang="ru-RU" sz="1600" dirty="0">
              <a:ea typeface="MS Mincho" panose="02020609040205080304" pitchFamily="49" charset="-128"/>
              <a:cs typeface="Times Roman" pitchFamily="2" charset="0"/>
            </a:endParaRPr>
          </a:p>
          <a:p>
            <a:pPr marL="285750" indent="-285750" algn="just">
              <a:lnSpc>
                <a:spcPct val="150000"/>
              </a:lnSpc>
              <a:buFont typeface="Arial" panose="020B0604020202020204" pitchFamily="34" charset="0"/>
              <a:buChar char="•"/>
            </a:pPr>
            <a:r>
              <a:rPr lang="en-US" sz="1600" dirty="0">
                <a:effectLst/>
                <a:ea typeface="MS Mincho" panose="02020609040205080304" pitchFamily="49" charset="-128"/>
                <a:cs typeface="Times Roman" pitchFamily="2" charset="0"/>
              </a:rPr>
              <a:t> </a:t>
            </a:r>
            <a:r>
              <a:rPr lang="ru-RU" sz="1600" dirty="0">
                <a:ea typeface="MS Mincho" panose="02020609040205080304" pitchFamily="49" charset="-128"/>
                <a:cs typeface="Times Roman" pitchFamily="2" charset="0"/>
              </a:rPr>
              <a:t>Сшить его динамику с остальной волной</a:t>
            </a:r>
            <a:endParaRPr lang="en-FR" sz="1600" dirty="0">
              <a:effectLst/>
              <a:ea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98C3E4D8-1A57-0D48-A057-82E6A89B1CEB}"/>
              </a:ext>
            </a:extLst>
          </p:cNvPr>
          <p:cNvCxnSpPr/>
          <p:nvPr/>
        </p:nvCxnSpPr>
        <p:spPr>
          <a:xfrm>
            <a:off x="7365076" y="3291840"/>
            <a:ext cx="94765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DE46315-5A8A-EB44-A5D8-8B3B2A7C0796}"/>
              </a:ext>
            </a:extLst>
          </p:cNvPr>
          <p:cNvSpPr txBox="1"/>
          <p:nvPr/>
        </p:nvSpPr>
        <p:spPr>
          <a:xfrm>
            <a:off x="7665616" y="2922508"/>
            <a:ext cx="346570" cy="369332"/>
          </a:xfrm>
          <a:prstGeom prst="rect">
            <a:avLst/>
          </a:prstGeom>
          <a:noFill/>
        </p:spPr>
        <p:txBody>
          <a:bodyPr wrap="none" rtlCol="0">
            <a:spAutoFit/>
          </a:bodyPr>
          <a:lstStyle/>
          <a:p>
            <a:r>
              <a:rPr lang="en-FR" dirty="0"/>
              <a:t>V</a:t>
            </a:r>
          </a:p>
        </p:txBody>
      </p:sp>
      <p:sp>
        <p:nvSpPr>
          <p:cNvPr id="8" name="Rectangle 7">
            <a:extLst>
              <a:ext uri="{FF2B5EF4-FFF2-40B4-BE49-F238E27FC236}">
                <a16:creationId xmlns:a16="http://schemas.microsoft.com/office/drawing/2014/main" id="{912FA88B-0E4E-6347-A935-AE2015E9078C}"/>
              </a:ext>
            </a:extLst>
          </p:cNvPr>
          <p:cNvSpPr/>
          <p:nvPr/>
        </p:nvSpPr>
        <p:spPr>
          <a:xfrm>
            <a:off x="5662550" y="1831908"/>
            <a:ext cx="647207" cy="626423"/>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ln>
                <a:solidFill>
                  <a:schemeClr val="bg1">
                    <a:lumMod val="95000"/>
                  </a:schemeClr>
                </a:solidFill>
              </a:ln>
            </a:endParaRPr>
          </a:p>
        </p:txBody>
      </p:sp>
    </p:spTree>
    <p:extLst>
      <p:ext uri="{BB962C8B-B14F-4D97-AF65-F5344CB8AC3E}">
        <p14:creationId xmlns:p14="http://schemas.microsoft.com/office/powerpoint/2010/main" val="348890913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ssolv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dissolv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dissolv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BB06-C35E-A147-AE0E-66DEFF8DECBE}"/>
              </a:ext>
            </a:extLst>
          </p:cNvPr>
          <p:cNvSpPr>
            <a:spLocks noGrp="1"/>
          </p:cNvSpPr>
          <p:nvPr>
            <p:ph type="title" idx="4294967295"/>
          </p:nvPr>
        </p:nvSpPr>
        <p:spPr>
          <a:xfrm>
            <a:off x="546099" y="177621"/>
            <a:ext cx="6507163" cy="1143000"/>
          </a:xfrm>
        </p:spPr>
        <p:txBody>
          <a:bodyPr/>
          <a:lstStyle/>
          <a:p>
            <a:r>
              <a:rPr lang="ru-RU" dirty="0"/>
              <a:t>Детерминистическая динамика основной волны</a:t>
            </a:r>
            <a:endParaRPr lang="en-FR" dirty="0"/>
          </a:p>
        </p:txBody>
      </p:sp>
      <p:pic>
        <p:nvPicPr>
          <p:cNvPr id="5" name="Picture 4">
            <a:extLst>
              <a:ext uri="{FF2B5EF4-FFF2-40B4-BE49-F238E27FC236}">
                <a16:creationId xmlns:a16="http://schemas.microsoft.com/office/drawing/2014/main" id="{E7615E1D-E6D4-F943-AD0D-D3BFA536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4033868"/>
            <a:ext cx="7162800" cy="1244600"/>
          </a:xfrm>
          <a:prstGeom prst="rect">
            <a:avLst/>
          </a:prstGeom>
        </p:spPr>
      </p:pic>
      <p:pic>
        <p:nvPicPr>
          <p:cNvPr id="6" name="Picture 5">
            <a:extLst>
              <a:ext uri="{FF2B5EF4-FFF2-40B4-BE49-F238E27FC236}">
                <a16:creationId xmlns:a16="http://schemas.microsoft.com/office/drawing/2014/main" id="{93F361FD-9E9A-FB44-AA31-C57EC005A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48093" y="496163"/>
            <a:ext cx="1800823" cy="3857942"/>
          </a:xfrm>
          <a:prstGeom prst="rect">
            <a:avLst/>
          </a:prstGeom>
        </p:spPr>
      </p:pic>
      <p:sp>
        <p:nvSpPr>
          <p:cNvPr id="7" name="TextBox 6">
            <a:extLst>
              <a:ext uri="{FF2B5EF4-FFF2-40B4-BE49-F238E27FC236}">
                <a16:creationId xmlns:a16="http://schemas.microsoft.com/office/drawing/2014/main" id="{0182361C-CF5B-5B4C-B2AD-CF25B7BB6266}"/>
              </a:ext>
            </a:extLst>
          </p:cNvPr>
          <p:cNvSpPr txBox="1"/>
          <p:nvPr/>
        </p:nvSpPr>
        <p:spPr>
          <a:xfrm>
            <a:off x="5455044" y="4476770"/>
            <a:ext cx="3241964" cy="369332"/>
          </a:xfrm>
          <a:prstGeom prst="rect">
            <a:avLst/>
          </a:prstGeom>
          <a:noFill/>
        </p:spPr>
        <p:txBody>
          <a:bodyPr wrap="square" rtlCol="0">
            <a:spAutoFit/>
          </a:bodyPr>
          <a:lstStyle/>
          <a:p>
            <a:r>
              <a:rPr lang="ru-RU" dirty="0">
                <a:solidFill>
                  <a:srgbClr val="C00000"/>
                </a:solidFill>
              </a:rPr>
              <a:t>Естественный отбор</a:t>
            </a:r>
            <a:endParaRPr lang="en-FR" dirty="0">
              <a:solidFill>
                <a:srgbClr val="C00000"/>
              </a:solidFill>
            </a:endParaRPr>
          </a:p>
        </p:txBody>
      </p:sp>
      <p:pic>
        <p:nvPicPr>
          <p:cNvPr id="10" name="Picture 9">
            <a:extLst>
              <a:ext uri="{FF2B5EF4-FFF2-40B4-BE49-F238E27FC236}">
                <a16:creationId xmlns:a16="http://schemas.microsoft.com/office/drawing/2014/main" id="{20013F1C-D866-DC4C-87B0-5265D7C9E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427" y="5611709"/>
            <a:ext cx="3810000" cy="546100"/>
          </a:xfrm>
          <a:prstGeom prst="rect">
            <a:avLst/>
          </a:prstGeom>
        </p:spPr>
      </p:pic>
      <p:pic>
        <p:nvPicPr>
          <p:cNvPr id="11" name="Picture 10">
            <a:extLst>
              <a:ext uri="{FF2B5EF4-FFF2-40B4-BE49-F238E27FC236}">
                <a16:creationId xmlns:a16="http://schemas.microsoft.com/office/drawing/2014/main" id="{444CC504-61C8-C442-8877-977119054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427" y="6108879"/>
            <a:ext cx="1600200" cy="571500"/>
          </a:xfrm>
          <a:prstGeom prst="rect">
            <a:avLst/>
          </a:prstGeom>
        </p:spPr>
      </p:pic>
      <p:sp>
        <p:nvSpPr>
          <p:cNvPr id="12" name="TextBox 11">
            <a:extLst>
              <a:ext uri="{FF2B5EF4-FFF2-40B4-BE49-F238E27FC236}">
                <a16:creationId xmlns:a16="http://schemas.microsoft.com/office/drawing/2014/main" id="{CEC5D712-D197-9F45-958F-076EE5B45D6F}"/>
              </a:ext>
            </a:extLst>
          </p:cNvPr>
          <p:cNvSpPr txBox="1"/>
          <p:nvPr/>
        </p:nvSpPr>
        <p:spPr>
          <a:xfrm>
            <a:off x="1568461" y="6228264"/>
            <a:ext cx="1931939" cy="369332"/>
          </a:xfrm>
          <a:prstGeom prst="rect">
            <a:avLst/>
          </a:prstGeom>
          <a:noFill/>
        </p:spPr>
        <p:txBody>
          <a:bodyPr wrap="none" rtlCol="0">
            <a:spAutoFit/>
          </a:bodyPr>
          <a:lstStyle/>
          <a:p>
            <a:r>
              <a:rPr lang="ru-RU" dirty="0">
                <a:solidFill>
                  <a:srgbClr val="C00000"/>
                </a:solidFill>
              </a:rPr>
              <a:t>Нормализация</a:t>
            </a:r>
            <a:endParaRPr lang="en-FR" dirty="0">
              <a:solidFill>
                <a:srgbClr val="C00000"/>
              </a:solidFill>
            </a:endParaRPr>
          </a:p>
        </p:txBody>
      </p:sp>
      <p:pic>
        <p:nvPicPr>
          <p:cNvPr id="13" name="Picture 12">
            <a:extLst>
              <a:ext uri="{FF2B5EF4-FFF2-40B4-BE49-F238E27FC236}">
                <a16:creationId xmlns:a16="http://schemas.microsoft.com/office/drawing/2014/main" id="{4C367462-F25C-194F-9659-B91CEA61D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199" y="2697876"/>
            <a:ext cx="2565400" cy="825500"/>
          </a:xfrm>
          <a:prstGeom prst="rect">
            <a:avLst/>
          </a:prstGeom>
        </p:spPr>
      </p:pic>
      <p:sp>
        <p:nvSpPr>
          <p:cNvPr id="14" name="TextBox 13">
            <a:extLst>
              <a:ext uri="{FF2B5EF4-FFF2-40B4-BE49-F238E27FC236}">
                <a16:creationId xmlns:a16="http://schemas.microsoft.com/office/drawing/2014/main" id="{9952BC1D-31D4-9142-99B7-0AF27948DFB7}"/>
              </a:ext>
            </a:extLst>
          </p:cNvPr>
          <p:cNvSpPr txBox="1"/>
          <p:nvPr/>
        </p:nvSpPr>
        <p:spPr>
          <a:xfrm>
            <a:off x="3958162" y="3699682"/>
            <a:ext cx="2795550" cy="369332"/>
          </a:xfrm>
          <a:prstGeom prst="rect">
            <a:avLst/>
          </a:prstGeom>
          <a:noFill/>
        </p:spPr>
        <p:txBody>
          <a:bodyPr wrap="square" rtlCol="0">
            <a:spAutoFit/>
          </a:bodyPr>
          <a:lstStyle/>
          <a:p>
            <a:r>
              <a:rPr lang="ru-RU" dirty="0">
                <a:solidFill>
                  <a:srgbClr val="C00000"/>
                </a:solidFill>
              </a:rPr>
              <a:t>Мутация в класс к</a:t>
            </a:r>
            <a:endParaRPr lang="en-FR" dirty="0">
              <a:solidFill>
                <a:srgbClr val="C00000"/>
              </a:solidFill>
            </a:endParaRPr>
          </a:p>
        </p:txBody>
      </p:sp>
      <p:sp>
        <p:nvSpPr>
          <p:cNvPr id="15" name="TextBox 14">
            <a:extLst>
              <a:ext uri="{FF2B5EF4-FFF2-40B4-BE49-F238E27FC236}">
                <a16:creationId xmlns:a16="http://schemas.microsoft.com/office/drawing/2014/main" id="{7442A3BB-3114-AC48-9323-483A63E8CA6B}"/>
              </a:ext>
            </a:extLst>
          </p:cNvPr>
          <p:cNvSpPr txBox="1"/>
          <p:nvPr/>
        </p:nvSpPr>
        <p:spPr>
          <a:xfrm>
            <a:off x="3748504" y="4474881"/>
            <a:ext cx="1646991" cy="369332"/>
          </a:xfrm>
          <a:prstGeom prst="rect">
            <a:avLst/>
          </a:prstGeom>
          <a:noFill/>
        </p:spPr>
        <p:txBody>
          <a:bodyPr wrap="square" rtlCol="0">
            <a:spAutoFit/>
          </a:bodyPr>
          <a:lstStyle/>
          <a:p>
            <a:r>
              <a:rPr lang="ru-RU" dirty="0">
                <a:solidFill>
                  <a:srgbClr val="C00000"/>
                </a:solidFill>
              </a:rPr>
              <a:t>Мутация из к</a:t>
            </a:r>
            <a:endParaRPr lang="en-FR" dirty="0">
              <a:solidFill>
                <a:srgbClr val="C00000"/>
              </a:solidFill>
            </a:endParaRPr>
          </a:p>
        </p:txBody>
      </p:sp>
      <p:sp>
        <p:nvSpPr>
          <p:cNvPr id="16" name="TextBox 15">
            <a:extLst>
              <a:ext uri="{FF2B5EF4-FFF2-40B4-BE49-F238E27FC236}">
                <a16:creationId xmlns:a16="http://schemas.microsoft.com/office/drawing/2014/main" id="{CB56F956-2CC2-6643-B049-CC4A9D25740B}"/>
              </a:ext>
            </a:extLst>
          </p:cNvPr>
          <p:cNvSpPr txBox="1"/>
          <p:nvPr/>
        </p:nvSpPr>
        <p:spPr>
          <a:xfrm>
            <a:off x="6348450" y="2170833"/>
            <a:ext cx="2795550" cy="646331"/>
          </a:xfrm>
          <a:prstGeom prst="rect">
            <a:avLst/>
          </a:prstGeom>
          <a:noFill/>
        </p:spPr>
        <p:txBody>
          <a:bodyPr wrap="square" rtlCol="0">
            <a:spAutoFit/>
          </a:bodyPr>
          <a:lstStyle/>
          <a:p>
            <a:r>
              <a:rPr lang="ru-RU" dirty="0">
                <a:solidFill>
                  <a:srgbClr val="C00000"/>
                </a:solidFill>
              </a:rPr>
              <a:t>Среднее число аллелей</a:t>
            </a:r>
            <a:endParaRPr lang="en-FR" dirty="0">
              <a:solidFill>
                <a:srgbClr val="C00000"/>
              </a:solidFill>
            </a:endParaRPr>
          </a:p>
        </p:txBody>
      </p:sp>
      <p:sp>
        <p:nvSpPr>
          <p:cNvPr id="17" name="TextBox 16">
            <a:extLst>
              <a:ext uri="{FF2B5EF4-FFF2-40B4-BE49-F238E27FC236}">
                <a16:creationId xmlns:a16="http://schemas.microsoft.com/office/drawing/2014/main" id="{D95EE8AB-7B55-3449-BE35-F02047A03780}"/>
              </a:ext>
            </a:extLst>
          </p:cNvPr>
          <p:cNvSpPr txBox="1"/>
          <p:nvPr/>
        </p:nvSpPr>
        <p:spPr>
          <a:xfrm>
            <a:off x="704850" y="3543610"/>
            <a:ext cx="2795550" cy="646331"/>
          </a:xfrm>
          <a:prstGeom prst="rect">
            <a:avLst/>
          </a:prstGeom>
          <a:noFill/>
        </p:spPr>
        <p:txBody>
          <a:bodyPr wrap="square" rtlCol="0">
            <a:spAutoFit/>
          </a:bodyPr>
          <a:lstStyle/>
          <a:p>
            <a:r>
              <a:rPr lang="ru-RU" dirty="0">
                <a:solidFill>
                  <a:srgbClr val="C00000"/>
                </a:solidFill>
              </a:rPr>
              <a:t>Изменение за одно</a:t>
            </a:r>
          </a:p>
          <a:p>
            <a:r>
              <a:rPr lang="ru-RU" dirty="0">
                <a:solidFill>
                  <a:srgbClr val="C00000"/>
                </a:solidFill>
              </a:rPr>
              <a:t>поколение</a:t>
            </a:r>
            <a:endParaRPr lang="en-FR" dirty="0">
              <a:solidFill>
                <a:srgbClr val="C00000"/>
              </a:solidFill>
            </a:endParaRPr>
          </a:p>
        </p:txBody>
      </p:sp>
      <p:sp>
        <p:nvSpPr>
          <p:cNvPr id="18" name="TextBox 17">
            <a:extLst>
              <a:ext uri="{FF2B5EF4-FFF2-40B4-BE49-F238E27FC236}">
                <a16:creationId xmlns:a16="http://schemas.microsoft.com/office/drawing/2014/main" id="{2649787D-6E9A-FE4B-9315-928D6BB4678A}"/>
              </a:ext>
            </a:extLst>
          </p:cNvPr>
          <p:cNvSpPr txBox="1"/>
          <p:nvPr/>
        </p:nvSpPr>
        <p:spPr>
          <a:xfrm>
            <a:off x="1435101" y="5252641"/>
            <a:ext cx="4876656" cy="369332"/>
          </a:xfrm>
          <a:prstGeom prst="rect">
            <a:avLst/>
          </a:prstGeom>
          <a:noFill/>
        </p:spPr>
        <p:txBody>
          <a:bodyPr wrap="none" rtlCol="0">
            <a:spAutoFit/>
          </a:bodyPr>
          <a:lstStyle/>
          <a:p>
            <a:r>
              <a:rPr lang="ru-RU" dirty="0">
                <a:solidFill>
                  <a:srgbClr val="C00000"/>
                </a:solidFill>
              </a:rPr>
              <a:t>Частота выгодных и невыгодных мутаций</a:t>
            </a:r>
            <a:endParaRPr lang="en-FR" dirty="0">
              <a:solidFill>
                <a:srgbClr val="C00000"/>
              </a:solidFill>
            </a:endParaRPr>
          </a:p>
        </p:txBody>
      </p:sp>
    </p:spTree>
    <p:extLst>
      <p:ext uri="{BB962C8B-B14F-4D97-AF65-F5344CB8AC3E}">
        <p14:creationId xmlns:p14="http://schemas.microsoft.com/office/powerpoint/2010/main" val="203044533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dissolve">
                                      <p:cBhvr>
                                        <p:cTn id="48" dur="500"/>
                                        <p:tgtEl>
                                          <p:spTgt spid="12"/>
                                        </p:tgtEl>
                                      </p:cBhvr>
                                    </p:animEffect>
                                  </p:childTnLst>
                                </p:cTn>
                              </p:par>
                              <p:par>
                                <p:cTn id="49" presetID="9"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dissolv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8DA9-5D6A-A04E-B0E0-3CAD84DCCDC7}"/>
              </a:ext>
            </a:extLst>
          </p:cNvPr>
          <p:cNvSpPr>
            <a:spLocks noGrp="1"/>
          </p:cNvSpPr>
          <p:nvPr>
            <p:ph type="title"/>
          </p:nvPr>
        </p:nvSpPr>
        <p:spPr>
          <a:xfrm>
            <a:off x="593124" y="3429000"/>
            <a:ext cx="6583123" cy="1398494"/>
          </a:xfrm>
        </p:spPr>
        <p:txBody>
          <a:bodyPr/>
          <a:lstStyle/>
          <a:p>
            <a:r>
              <a:rPr lang="ru-RU" dirty="0"/>
              <a:t>Эффекты генетического сцепления локусов</a:t>
            </a:r>
            <a:endParaRPr lang="en-FR" dirty="0"/>
          </a:p>
        </p:txBody>
      </p:sp>
    </p:spTree>
    <p:extLst>
      <p:ext uri="{BB962C8B-B14F-4D97-AF65-F5344CB8AC3E}">
        <p14:creationId xmlns:p14="http://schemas.microsoft.com/office/powerpoint/2010/main" val="992841930"/>
      </p:ext>
    </p:extLst>
  </p:cSld>
  <p:clrMapOvr>
    <a:masterClrMapping/>
  </p:clrMapOvr>
  <p:transition spd="med" advTm="0">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BB06-C35E-A147-AE0E-66DEFF8DECBE}"/>
              </a:ext>
            </a:extLst>
          </p:cNvPr>
          <p:cNvSpPr>
            <a:spLocks noGrp="1"/>
          </p:cNvSpPr>
          <p:nvPr>
            <p:ph type="title" idx="4294967295"/>
          </p:nvPr>
        </p:nvSpPr>
        <p:spPr>
          <a:xfrm>
            <a:off x="596901" y="-229412"/>
            <a:ext cx="7843838" cy="1143001"/>
          </a:xfrm>
        </p:spPr>
        <p:txBody>
          <a:bodyPr/>
          <a:lstStyle/>
          <a:p>
            <a:r>
              <a:rPr lang="ru-RU" dirty="0"/>
              <a:t>Непрерывное приближение</a:t>
            </a:r>
            <a:endParaRPr lang="en-FR" dirty="0"/>
          </a:p>
        </p:txBody>
      </p:sp>
      <p:pic>
        <p:nvPicPr>
          <p:cNvPr id="5" name="Picture 4">
            <a:extLst>
              <a:ext uri="{FF2B5EF4-FFF2-40B4-BE49-F238E27FC236}">
                <a16:creationId xmlns:a16="http://schemas.microsoft.com/office/drawing/2014/main" id="{E7615E1D-E6D4-F943-AD0D-D3BFA5368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8100"/>
            <a:ext cx="7162800" cy="1244600"/>
          </a:xfrm>
          <a:prstGeom prst="rect">
            <a:avLst/>
          </a:prstGeom>
        </p:spPr>
      </p:pic>
      <p:pic>
        <p:nvPicPr>
          <p:cNvPr id="18" name="Picture 17">
            <a:extLst>
              <a:ext uri="{FF2B5EF4-FFF2-40B4-BE49-F238E27FC236}">
                <a16:creationId xmlns:a16="http://schemas.microsoft.com/office/drawing/2014/main" id="{AF439D59-12C8-EC40-8114-A9D596685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2894680"/>
            <a:ext cx="2387600" cy="482600"/>
          </a:xfrm>
          <a:prstGeom prst="rect">
            <a:avLst/>
          </a:prstGeom>
        </p:spPr>
      </p:pic>
      <p:pic>
        <p:nvPicPr>
          <p:cNvPr id="20" name="Picture 19">
            <a:extLst>
              <a:ext uri="{FF2B5EF4-FFF2-40B4-BE49-F238E27FC236}">
                <a16:creationId xmlns:a16="http://schemas.microsoft.com/office/drawing/2014/main" id="{07C0C15B-5978-3B4D-83FB-3D30F0AF3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198" y="2700827"/>
            <a:ext cx="736601" cy="799290"/>
          </a:xfrm>
          <a:prstGeom prst="rect">
            <a:avLst/>
          </a:prstGeom>
        </p:spPr>
      </p:pic>
      <p:pic>
        <p:nvPicPr>
          <p:cNvPr id="22" name="Picture 21">
            <a:extLst>
              <a:ext uri="{FF2B5EF4-FFF2-40B4-BE49-F238E27FC236}">
                <a16:creationId xmlns:a16="http://schemas.microsoft.com/office/drawing/2014/main" id="{86A1617F-2202-5F4F-B3F4-F9FEC7E6D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801" y="3887010"/>
            <a:ext cx="4013200" cy="609600"/>
          </a:xfrm>
          <a:prstGeom prst="rect">
            <a:avLst/>
          </a:prstGeom>
        </p:spPr>
      </p:pic>
      <p:pic>
        <p:nvPicPr>
          <p:cNvPr id="24" name="Picture 23">
            <a:extLst>
              <a:ext uri="{FF2B5EF4-FFF2-40B4-BE49-F238E27FC236}">
                <a16:creationId xmlns:a16="http://schemas.microsoft.com/office/drawing/2014/main" id="{32CE0DBE-9E3B-F644-AAB1-5585D04F8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95" y="4891121"/>
            <a:ext cx="2235200" cy="469900"/>
          </a:xfrm>
          <a:prstGeom prst="rect">
            <a:avLst/>
          </a:prstGeom>
        </p:spPr>
      </p:pic>
      <p:pic>
        <p:nvPicPr>
          <p:cNvPr id="26" name="Picture 25">
            <a:extLst>
              <a:ext uri="{FF2B5EF4-FFF2-40B4-BE49-F238E27FC236}">
                <a16:creationId xmlns:a16="http://schemas.microsoft.com/office/drawing/2014/main" id="{3868DEE6-FB5F-5241-986F-5DB6A2786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9047" y="4864102"/>
            <a:ext cx="2120900" cy="495300"/>
          </a:xfrm>
          <a:prstGeom prst="rect">
            <a:avLst/>
          </a:prstGeom>
        </p:spPr>
      </p:pic>
      <p:sp>
        <p:nvSpPr>
          <p:cNvPr id="27" name="TextBox 26">
            <a:extLst>
              <a:ext uri="{FF2B5EF4-FFF2-40B4-BE49-F238E27FC236}">
                <a16:creationId xmlns:a16="http://schemas.microsoft.com/office/drawing/2014/main" id="{D814BA35-161F-7642-A47C-E19A5844DAD3}"/>
              </a:ext>
            </a:extLst>
          </p:cNvPr>
          <p:cNvSpPr txBox="1"/>
          <p:nvPr/>
        </p:nvSpPr>
        <p:spPr>
          <a:xfrm>
            <a:off x="3714027" y="2907508"/>
            <a:ext cx="3978974" cy="369332"/>
          </a:xfrm>
          <a:prstGeom prst="rect">
            <a:avLst/>
          </a:prstGeom>
          <a:noFill/>
        </p:spPr>
        <p:txBody>
          <a:bodyPr wrap="none" rtlCol="0">
            <a:spAutoFit/>
          </a:bodyPr>
          <a:lstStyle/>
          <a:p>
            <a:r>
              <a:rPr lang="ru-RU" dirty="0"/>
              <a:t>Непрерывное по </a:t>
            </a:r>
            <a:r>
              <a:rPr lang="en-US" i="1" dirty="0"/>
              <a:t>t</a:t>
            </a:r>
            <a:r>
              <a:rPr lang="en-US" dirty="0"/>
              <a:t> </a:t>
            </a:r>
            <a:r>
              <a:rPr lang="ru-RU" dirty="0"/>
              <a:t>приближение</a:t>
            </a:r>
            <a:endParaRPr lang="en-FR" dirty="0"/>
          </a:p>
        </p:txBody>
      </p:sp>
      <p:sp>
        <p:nvSpPr>
          <p:cNvPr id="29" name="TextBox 28">
            <a:extLst>
              <a:ext uri="{FF2B5EF4-FFF2-40B4-BE49-F238E27FC236}">
                <a16:creationId xmlns:a16="http://schemas.microsoft.com/office/drawing/2014/main" id="{9665833B-11BB-BD43-85AD-2B3D69744C9A}"/>
              </a:ext>
            </a:extLst>
          </p:cNvPr>
          <p:cNvSpPr txBox="1"/>
          <p:nvPr/>
        </p:nvSpPr>
        <p:spPr>
          <a:xfrm>
            <a:off x="286795" y="4494770"/>
            <a:ext cx="3822702" cy="369332"/>
          </a:xfrm>
          <a:prstGeom prst="rect">
            <a:avLst/>
          </a:prstGeom>
          <a:noFill/>
        </p:spPr>
        <p:txBody>
          <a:bodyPr wrap="square" rtlCol="0">
            <a:spAutoFit/>
          </a:bodyPr>
          <a:lstStyle/>
          <a:p>
            <a:r>
              <a:rPr lang="ru-RU" dirty="0"/>
              <a:t>Новое обозначение</a:t>
            </a:r>
            <a:endParaRPr lang="en-FR" dirty="0"/>
          </a:p>
        </p:txBody>
      </p:sp>
      <p:pic>
        <p:nvPicPr>
          <p:cNvPr id="31" name="Picture 30">
            <a:extLst>
              <a:ext uri="{FF2B5EF4-FFF2-40B4-BE49-F238E27FC236}">
                <a16:creationId xmlns:a16="http://schemas.microsoft.com/office/drawing/2014/main" id="{02457BCC-5E5A-CC4A-A64D-E2399FBF91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605" y="4932169"/>
            <a:ext cx="3276600" cy="482600"/>
          </a:xfrm>
          <a:prstGeom prst="rect">
            <a:avLst/>
          </a:prstGeom>
        </p:spPr>
      </p:pic>
      <p:pic>
        <p:nvPicPr>
          <p:cNvPr id="32" name="Picture 31">
            <a:extLst>
              <a:ext uri="{FF2B5EF4-FFF2-40B4-BE49-F238E27FC236}">
                <a16:creationId xmlns:a16="http://schemas.microsoft.com/office/drawing/2014/main" id="{973D2484-0CE8-954E-82F4-FCCBA706D3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901" y="5714085"/>
            <a:ext cx="7188200" cy="787400"/>
          </a:xfrm>
          <a:prstGeom prst="rect">
            <a:avLst/>
          </a:prstGeom>
        </p:spPr>
      </p:pic>
      <p:sp>
        <p:nvSpPr>
          <p:cNvPr id="33" name="TextBox 32">
            <a:extLst>
              <a:ext uri="{FF2B5EF4-FFF2-40B4-BE49-F238E27FC236}">
                <a16:creationId xmlns:a16="http://schemas.microsoft.com/office/drawing/2014/main" id="{4B67397F-C36E-834A-AADB-8A4D1438E7E4}"/>
              </a:ext>
            </a:extLst>
          </p:cNvPr>
          <p:cNvSpPr txBox="1"/>
          <p:nvPr/>
        </p:nvSpPr>
        <p:spPr>
          <a:xfrm>
            <a:off x="6004310" y="6386614"/>
            <a:ext cx="1157689" cy="369332"/>
          </a:xfrm>
          <a:prstGeom prst="rect">
            <a:avLst/>
          </a:prstGeom>
          <a:noFill/>
        </p:spPr>
        <p:txBody>
          <a:bodyPr wrap="none" rtlCol="0">
            <a:spAutoFit/>
          </a:bodyPr>
          <a:lstStyle/>
          <a:p>
            <a:r>
              <a:rPr lang="en-US" dirty="0">
                <a:solidFill>
                  <a:srgbClr val="0070C0"/>
                </a:solidFill>
              </a:rPr>
              <a:t>Devoir 1 </a:t>
            </a:r>
            <a:endParaRPr lang="en-FR" dirty="0">
              <a:solidFill>
                <a:srgbClr val="0070C0"/>
              </a:solidFill>
            </a:endParaRPr>
          </a:p>
        </p:txBody>
      </p:sp>
      <p:cxnSp>
        <p:nvCxnSpPr>
          <p:cNvPr id="35" name="Straight Arrow Connector 34">
            <a:extLst>
              <a:ext uri="{FF2B5EF4-FFF2-40B4-BE49-F238E27FC236}">
                <a16:creationId xmlns:a16="http://schemas.microsoft.com/office/drawing/2014/main" id="{604A64BB-B467-5C47-8A0D-40979CD07F8E}"/>
              </a:ext>
            </a:extLst>
          </p:cNvPr>
          <p:cNvCxnSpPr>
            <a:cxnSpLocks/>
          </p:cNvCxnSpPr>
          <p:nvPr/>
        </p:nvCxnSpPr>
        <p:spPr>
          <a:xfrm flipV="1">
            <a:off x="1797769" y="1928558"/>
            <a:ext cx="0" cy="966122"/>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42E3864-1007-204A-AD98-AD811BC4101E}"/>
              </a:ext>
            </a:extLst>
          </p:cNvPr>
          <p:cNvCxnSpPr>
            <a:cxnSpLocks/>
          </p:cNvCxnSpPr>
          <p:nvPr/>
        </p:nvCxnSpPr>
        <p:spPr>
          <a:xfrm flipH="1" flipV="1">
            <a:off x="286795" y="1928558"/>
            <a:ext cx="19769" cy="2138036"/>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A7A966B-64EF-B046-8C44-B6E5C186AD68}"/>
              </a:ext>
            </a:extLst>
          </p:cNvPr>
          <p:cNvCxnSpPr>
            <a:cxnSpLocks/>
          </p:cNvCxnSpPr>
          <p:nvPr/>
        </p:nvCxnSpPr>
        <p:spPr>
          <a:xfrm flipH="1" flipV="1">
            <a:off x="652279" y="1800206"/>
            <a:ext cx="1" cy="3189846"/>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FB2D78A-9525-E74F-91CD-BB9B6957AE19}"/>
              </a:ext>
            </a:extLst>
          </p:cNvPr>
          <p:cNvCxnSpPr>
            <a:cxnSpLocks/>
          </p:cNvCxnSpPr>
          <p:nvPr/>
        </p:nvCxnSpPr>
        <p:spPr>
          <a:xfrm flipV="1">
            <a:off x="3420880" y="2363230"/>
            <a:ext cx="1613625" cy="2568939"/>
          </a:xfrm>
          <a:prstGeom prst="straightConnector1">
            <a:avLst/>
          </a:prstGeom>
          <a:ln w="952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E4A160DB-2DC9-204C-9A88-C2C1E8B7127E}"/>
              </a:ext>
            </a:extLst>
          </p:cNvPr>
          <p:cNvCxnSpPr>
            <a:cxnSpLocks/>
          </p:cNvCxnSpPr>
          <p:nvPr/>
        </p:nvCxnSpPr>
        <p:spPr>
          <a:xfrm flipH="1" flipV="1">
            <a:off x="4536716" y="1800206"/>
            <a:ext cx="1337354" cy="3144557"/>
          </a:xfrm>
          <a:prstGeom prst="straightConnector1">
            <a:avLst/>
          </a:prstGeom>
          <a:ln w="952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1EB2680-07A4-C14D-919F-246AE48977AF}"/>
              </a:ext>
            </a:extLst>
          </p:cNvPr>
          <p:cNvCxnSpPr>
            <a:cxnSpLocks/>
          </p:cNvCxnSpPr>
          <p:nvPr/>
        </p:nvCxnSpPr>
        <p:spPr>
          <a:xfrm flipH="1" flipV="1">
            <a:off x="2843034" y="1800206"/>
            <a:ext cx="2910066" cy="3188510"/>
          </a:xfrm>
          <a:prstGeom prst="straightConnector1">
            <a:avLst/>
          </a:prstGeom>
          <a:ln w="95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6D28582-1E7F-194D-ABB0-E7DBC78D60BF}"/>
              </a:ext>
            </a:extLst>
          </p:cNvPr>
          <p:cNvSpPr txBox="1"/>
          <p:nvPr/>
        </p:nvSpPr>
        <p:spPr>
          <a:xfrm>
            <a:off x="4191001" y="3933173"/>
            <a:ext cx="4015843" cy="369332"/>
          </a:xfrm>
          <a:prstGeom prst="rect">
            <a:avLst/>
          </a:prstGeom>
          <a:noFill/>
        </p:spPr>
        <p:txBody>
          <a:bodyPr wrap="none" rtlCol="0">
            <a:spAutoFit/>
          </a:bodyPr>
          <a:lstStyle/>
          <a:p>
            <a:r>
              <a:rPr lang="ru-RU" dirty="0"/>
              <a:t>Непрерывное по </a:t>
            </a:r>
            <a:r>
              <a:rPr lang="en-US" i="1" dirty="0"/>
              <a:t>k</a:t>
            </a:r>
            <a:r>
              <a:rPr lang="en-US" dirty="0"/>
              <a:t> </a:t>
            </a:r>
            <a:r>
              <a:rPr lang="ru-RU" dirty="0"/>
              <a:t>приближение</a:t>
            </a:r>
            <a:endParaRPr lang="en-FR" dirty="0"/>
          </a:p>
        </p:txBody>
      </p:sp>
    </p:spTree>
    <p:extLst>
      <p:ext uri="{BB962C8B-B14F-4D97-AF65-F5344CB8AC3E}">
        <p14:creationId xmlns:p14="http://schemas.microsoft.com/office/powerpoint/2010/main" val="32007145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par>
                                <p:cTn id="22" presetID="9"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par>
                                <p:cTn id="33" presetID="9"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par>
                                <p:cTn id="36" presetID="9"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dissolve">
                                      <p:cBhvr>
                                        <p:cTn id="38" dur="500"/>
                                        <p:tgtEl>
                                          <p:spTgt spid="24"/>
                                        </p:tgtEl>
                                      </p:cBhvr>
                                    </p:animEffect>
                                  </p:childTnLst>
                                </p:cTn>
                              </p:par>
                              <p:par>
                                <p:cTn id="39" presetID="9"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ssolve">
                                      <p:cBhvr>
                                        <p:cTn id="41" dur="500"/>
                                        <p:tgtEl>
                                          <p:spTgt spid="26"/>
                                        </p:tgtEl>
                                      </p:cBhvr>
                                    </p:animEffect>
                                  </p:childTnLst>
                                </p:cTn>
                              </p:par>
                              <p:par>
                                <p:cTn id="42" presetID="9"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par>
                                <p:cTn id="45" presetID="9"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par>
                                <p:cTn id="48" presetID="9"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par>
                                <p:cTn id="51" presetID="9"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dissolv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3"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BB06-C35E-A147-AE0E-66DEFF8DECBE}"/>
              </a:ext>
            </a:extLst>
          </p:cNvPr>
          <p:cNvSpPr>
            <a:spLocks noGrp="1"/>
          </p:cNvSpPr>
          <p:nvPr>
            <p:ph type="title" idx="4294967295"/>
          </p:nvPr>
        </p:nvSpPr>
        <p:spPr>
          <a:xfrm>
            <a:off x="439387" y="-174087"/>
            <a:ext cx="6508750" cy="1143000"/>
          </a:xfrm>
        </p:spPr>
        <p:txBody>
          <a:bodyPr/>
          <a:lstStyle/>
          <a:p>
            <a:r>
              <a:rPr lang="ru-RU" dirty="0" err="1"/>
              <a:t>Анзац</a:t>
            </a:r>
            <a:r>
              <a:rPr lang="ru-RU" dirty="0"/>
              <a:t> бегущей волны</a:t>
            </a:r>
            <a:endParaRPr lang="en-FR" dirty="0"/>
          </a:p>
        </p:txBody>
      </p:sp>
      <p:pic>
        <p:nvPicPr>
          <p:cNvPr id="4" name="Picture 3">
            <a:extLst>
              <a:ext uri="{FF2B5EF4-FFF2-40B4-BE49-F238E27FC236}">
                <a16:creationId xmlns:a16="http://schemas.microsoft.com/office/drawing/2014/main" id="{A3BFB251-CDE6-C240-9131-02254571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9968"/>
            <a:ext cx="7188200" cy="787400"/>
          </a:xfrm>
          <a:prstGeom prst="rect">
            <a:avLst/>
          </a:prstGeom>
        </p:spPr>
      </p:pic>
      <p:sp>
        <p:nvSpPr>
          <p:cNvPr id="19" name="TextBox 18">
            <a:extLst>
              <a:ext uri="{FF2B5EF4-FFF2-40B4-BE49-F238E27FC236}">
                <a16:creationId xmlns:a16="http://schemas.microsoft.com/office/drawing/2014/main" id="{49234734-E0D4-A440-B775-C7E303DFA8B0}"/>
              </a:ext>
            </a:extLst>
          </p:cNvPr>
          <p:cNvSpPr txBox="1"/>
          <p:nvPr/>
        </p:nvSpPr>
        <p:spPr>
          <a:xfrm>
            <a:off x="5283200" y="1340625"/>
            <a:ext cx="2557110" cy="369332"/>
          </a:xfrm>
          <a:prstGeom prst="rect">
            <a:avLst/>
          </a:prstGeom>
          <a:noFill/>
        </p:spPr>
        <p:txBody>
          <a:bodyPr wrap="none" rtlCol="0">
            <a:spAutoFit/>
          </a:bodyPr>
          <a:lstStyle/>
          <a:p>
            <a:r>
              <a:rPr lang="ru-RU" dirty="0">
                <a:solidFill>
                  <a:srgbClr val="FF0000"/>
                </a:solidFill>
              </a:rPr>
              <a:t>естественный отбор</a:t>
            </a:r>
            <a:endParaRPr lang="en-FR" dirty="0">
              <a:solidFill>
                <a:srgbClr val="FF0000"/>
              </a:solidFill>
            </a:endParaRPr>
          </a:p>
        </p:txBody>
      </p:sp>
      <p:pic>
        <p:nvPicPr>
          <p:cNvPr id="12" name="Picture 11">
            <a:extLst>
              <a:ext uri="{FF2B5EF4-FFF2-40B4-BE49-F238E27FC236}">
                <a16:creationId xmlns:a16="http://schemas.microsoft.com/office/drawing/2014/main" id="{6CD8B26D-5F79-0F47-B47F-5A036EC9B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50" y="3672996"/>
            <a:ext cx="5448300" cy="596900"/>
          </a:xfrm>
          <a:prstGeom prst="rect">
            <a:avLst/>
          </a:prstGeom>
        </p:spPr>
      </p:pic>
      <p:pic>
        <p:nvPicPr>
          <p:cNvPr id="14" name="Picture 13">
            <a:extLst>
              <a:ext uri="{FF2B5EF4-FFF2-40B4-BE49-F238E27FC236}">
                <a16:creationId xmlns:a16="http://schemas.microsoft.com/office/drawing/2014/main" id="{1FC729FB-182E-9343-98E3-715BB28A4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5205252"/>
            <a:ext cx="3886200" cy="546100"/>
          </a:xfrm>
          <a:prstGeom prst="rect">
            <a:avLst/>
          </a:prstGeom>
        </p:spPr>
      </p:pic>
      <p:sp>
        <p:nvSpPr>
          <p:cNvPr id="15" name="TextBox 14">
            <a:extLst>
              <a:ext uri="{FF2B5EF4-FFF2-40B4-BE49-F238E27FC236}">
                <a16:creationId xmlns:a16="http://schemas.microsoft.com/office/drawing/2014/main" id="{02DE24F8-F6E1-D540-9698-DD31FD8EAC12}"/>
              </a:ext>
            </a:extLst>
          </p:cNvPr>
          <p:cNvSpPr txBox="1"/>
          <p:nvPr/>
        </p:nvSpPr>
        <p:spPr>
          <a:xfrm>
            <a:off x="228599" y="4727970"/>
            <a:ext cx="4206601" cy="369332"/>
          </a:xfrm>
          <a:prstGeom prst="rect">
            <a:avLst/>
          </a:prstGeom>
          <a:noFill/>
        </p:spPr>
        <p:txBody>
          <a:bodyPr wrap="none" rtlCol="0">
            <a:spAutoFit/>
          </a:bodyPr>
          <a:lstStyle/>
          <a:p>
            <a:r>
              <a:rPr lang="ru-RU" dirty="0"/>
              <a:t>Нормализованная скорость волны</a:t>
            </a:r>
            <a:endParaRPr lang="en-FR" dirty="0"/>
          </a:p>
        </p:txBody>
      </p:sp>
      <p:pic>
        <p:nvPicPr>
          <p:cNvPr id="35" name="Picture 34">
            <a:extLst>
              <a:ext uri="{FF2B5EF4-FFF2-40B4-BE49-F238E27FC236}">
                <a16:creationId xmlns:a16="http://schemas.microsoft.com/office/drawing/2014/main" id="{76A227BA-B4AA-7044-BDC2-A0777BF98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400" y="6013450"/>
            <a:ext cx="1778000" cy="546100"/>
          </a:xfrm>
          <a:prstGeom prst="rect">
            <a:avLst/>
          </a:prstGeom>
        </p:spPr>
      </p:pic>
      <p:pic>
        <p:nvPicPr>
          <p:cNvPr id="37" name="Picture 36">
            <a:extLst>
              <a:ext uri="{FF2B5EF4-FFF2-40B4-BE49-F238E27FC236}">
                <a16:creationId xmlns:a16="http://schemas.microsoft.com/office/drawing/2014/main" id="{6CDCC4F5-CAB1-8048-9891-B5DE504641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6009480"/>
            <a:ext cx="1219200" cy="546100"/>
          </a:xfrm>
          <a:prstGeom prst="rect">
            <a:avLst/>
          </a:prstGeom>
        </p:spPr>
      </p:pic>
      <p:cxnSp>
        <p:nvCxnSpPr>
          <p:cNvPr id="39" name="Straight Arrow Connector 38">
            <a:extLst>
              <a:ext uri="{FF2B5EF4-FFF2-40B4-BE49-F238E27FC236}">
                <a16:creationId xmlns:a16="http://schemas.microsoft.com/office/drawing/2014/main" id="{DF2748D1-3BFC-2C4A-A392-BB8E28B23FFD}"/>
              </a:ext>
            </a:extLst>
          </p:cNvPr>
          <p:cNvCxnSpPr/>
          <p:nvPr/>
        </p:nvCxnSpPr>
        <p:spPr>
          <a:xfrm>
            <a:off x="4978400" y="6286500"/>
            <a:ext cx="571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EA60D2A8-237A-AF4C-AD46-20238CB71A6E}"/>
              </a:ext>
            </a:extLst>
          </p:cNvPr>
          <p:cNvSpPr txBox="1"/>
          <p:nvPr/>
        </p:nvSpPr>
        <p:spPr>
          <a:xfrm>
            <a:off x="1215663" y="6075360"/>
            <a:ext cx="1683474" cy="369332"/>
          </a:xfrm>
          <a:prstGeom prst="rect">
            <a:avLst/>
          </a:prstGeom>
          <a:noFill/>
        </p:spPr>
        <p:txBody>
          <a:bodyPr wrap="none" rtlCol="0">
            <a:spAutoFit/>
          </a:bodyPr>
          <a:lstStyle/>
          <a:p>
            <a:r>
              <a:rPr lang="ru-RU" dirty="0"/>
              <a:t>Нормировка</a:t>
            </a:r>
            <a:endParaRPr lang="en-FR" dirty="0"/>
          </a:p>
        </p:txBody>
      </p:sp>
      <p:cxnSp>
        <p:nvCxnSpPr>
          <p:cNvPr id="42" name="Straight Arrow Connector 41">
            <a:extLst>
              <a:ext uri="{FF2B5EF4-FFF2-40B4-BE49-F238E27FC236}">
                <a16:creationId xmlns:a16="http://schemas.microsoft.com/office/drawing/2014/main" id="{E958F460-24D7-834F-AF41-923D3F06CE76}"/>
              </a:ext>
            </a:extLst>
          </p:cNvPr>
          <p:cNvCxnSpPr>
            <a:cxnSpLocks/>
          </p:cNvCxnSpPr>
          <p:nvPr/>
        </p:nvCxnSpPr>
        <p:spPr>
          <a:xfrm>
            <a:off x="3835400" y="2437368"/>
            <a:ext cx="0" cy="1347232"/>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B5DA5B8-DE8E-2246-ABD8-367945C3260E}"/>
              </a:ext>
            </a:extLst>
          </p:cNvPr>
          <p:cNvSpPr txBox="1"/>
          <p:nvPr/>
        </p:nvSpPr>
        <p:spPr>
          <a:xfrm>
            <a:off x="1559918" y="1340625"/>
            <a:ext cx="1915909" cy="369332"/>
          </a:xfrm>
          <a:prstGeom prst="rect">
            <a:avLst/>
          </a:prstGeom>
          <a:noFill/>
        </p:spPr>
        <p:txBody>
          <a:bodyPr wrap="none" rtlCol="0">
            <a:spAutoFit/>
          </a:bodyPr>
          <a:lstStyle/>
          <a:p>
            <a:r>
              <a:rPr lang="ru-RU" dirty="0" err="1">
                <a:solidFill>
                  <a:srgbClr val="FF0000"/>
                </a:solidFill>
              </a:rPr>
              <a:t>невыг</a:t>
            </a:r>
            <a:r>
              <a:rPr lang="ru-RU" dirty="0">
                <a:solidFill>
                  <a:srgbClr val="FF0000"/>
                </a:solidFill>
              </a:rPr>
              <a:t>. мутация</a:t>
            </a:r>
            <a:endParaRPr lang="en-FR" dirty="0">
              <a:solidFill>
                <a:srgbClr val="FF0000"/>
              </a:solidFill>
            </a:endParaRPr>
          </a:p>
        </p:txBody>
      </p:sp>
      <p:sp>
        <p:nvSpPr>
          <p:cNvPr id="17" name="TextBox 16">
            <a:extLst>
              <a:ext uri="{FF2B5EF4-FFF2-40B4-BE49-F238E27FC236}">
                <a16:creationId xmlns:a16="http://schemas.microsoft.com/office/drawing/2014/main" id="{0DD2D9B6-5819-FC49-BB58-145B1DF84EC2}"/>
              </a:ext>
            </a:extLst>
          </p:cNvPr>
          <p:cNvSpPr txBox="1"/>
          <p:nvPr/>
        </p:nvSpPr>
        <p:spPr>
          <a:xfrm>
            <a:off x="3441017" y="1340625"/>
            <a:ext cx="1627369" cy="369332"/>
          </a:xfrm>
          <a:prstGeom prst="rect">
            <a:avLst/>
          </a:prstGeom>
          <a:noFill/>
        </p:spPr>
        <p:txBody>
          <a:bodyPr wrap="none" rtlCol="0">
            <a:spAutoFit/>
          </a:bodyPr>
          <a:lstStyle/>
          <a:p>
            <a:r>
              <a:rPr lang="ru-RU" dirty="0" err="1">
                <a:solidFill>
                  <a:srgbClr val="FF0000"/>
                </a:solidFill>
              </a:rPr>
              <a:t>выг</a:t>
            </a:r>
            <a:r>
              <a:rPr lang="ru-RU" dirty="0">
                <a:solidFill>
                  <a:srgbClr val="FF0000"/>
                </a:solidFill>
              </a:rPr>
              <a:t>. мутация</a:t>
            </a:r>
            <a:endParaRPr lang="en-FR" dirty="0">
              <a:solidFill>
                <a:srgbClr val="FF0000"/>
              </a:solidFill>
            </a:endParaRPr>
          </a:p>
        </p:txBody>
      </p:sp>
      <p:pic>
        <p:nvPicPr>
          <p:cNvPr id="10" name="Picture 9">
            <a:extLst>
              <a:ext uri="{FF2B5EF4-FFF2-40B4-BE49-F238E27FC236}">
                <a16:creationId xmlns:a16="http://schemas.microsoft.com/office/drawing/2014/main" id="{7BC5220E-C1B6-3B41-BD18-CFB9F3984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00" y="2590958"/>
            <a:ext cx="4597400" cy="622300"/>
          </a:xfrm>
          <a:prstGeom prst="rect">
            <a:avLst/>
          </a:prstGeom>
        </p:spPr>
      </p:pic>
    </p:spTree>
    <p:extLst>
      <p:ext uri="{BB962C8B-B14F-4D97-AF65-F5344CB8AC3E}">
        <p14:creationId xmlns:p14="http://schemas.microsoft.com/office/powerpoint/2010/main" val="111373866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dissolve">
                                      <p:cBhvr>
                                        <p:cTn id="28" dur="500"/>
                                        <p:tgtEl>
                                          <p:spTgt spid="42"/>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dissolv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par>
                                <p:cTn id="53" presetID="9"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dissolve">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40"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214F-4DB7-3F4F-9D13-FA2B35FE7973}"/>
              </a:ext>
            </a:extLst>
          </p:cNvPr>
          <p:cNvSpPr>
            <a:spLocks noGrp="1"/>
          </p:cNvSpPr>
          <p:nvPr>
            <p:ph type="title" idx="4294967295"/>
          </p:nvPr>
        </p:nvSpPr>
        <p:spPr>
          <a:xfrm>
            <a:off x="233437" y="-193209"/>
            <a:ext cx="6508750" cy="1143000"/>
          </a:xfrm>
        </p:spPr>
        <p:txBody>
          <a:bodyPr/>
          <a:lstStyle/>
          <a:p>
            <a:r>
              <a:rPr lang="ru-RU" dirty="0"/>
              <a:t>Волна близи пика</a:t>
            </a:r>
            <a:endParaRPr lang="en-FR" dirty="0"/>
          </a:p>
        </p:txBody>
      </p:sp>
      <p:pic>
        <p:nvPicPr>
          <p:cNvPr id="4" name="Picture 3">
            <a:extLst>
              <a:ext uri="{FF2B5EF4-FFF2-40B4-BE49-F238E27FC236}">
                <a16:creationId xmlns:a16="http://schemas.microsoft.com/office/drawing/2014/main" id="{B4CC93E6-0453-D242-8A57-DD361600A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3299161"/>
            <a:ext cx="2794000" cy="736600"/>
          </a:xfrm>
          <a:prstGeom prst="rect">
            <a:avLst/>
          </a:prstGeom>
        </p:spPr>
      </p:pic>
      <p:sp>
        <p:nvSpPr>
          <p:cNvPr id="5" name="TextBox 4">
            <a:extLst>
              <a:ext uri="{FF2B5EF4-FFF2-40B4-BE49-F238E27FC236}">
                <a16:creationId xmlns:a16="http://schemas.microsoft.com/office/drawing/2014/main" id="{11562639-C11D-3E40-ACA7-8AADF951C8CF}"/>
              </a:ext>
            </a:extLst>
          </p:cNvPr>
          <p:cNvSpPr txBox="1"/>
          <p:nvPr/>
        </p:nvSpPr>
        <p:spPr>
          <a:xfrm>
            <a:off x="1728164" y="1825936"/>
            <a:ext cx="1263102" cy="369332"/>
          </a:xfrm>
          <a:prstGeom prst="rect">
            <a:avLst/>
          </a:prstGeom>
          <a:noFill/>
        </p:spPr>
        <p:txBody>
          <a:bodyPr wrap="square" rtlCol="0">
            <a:spAutoFit/>
          </a:bodyPr>
          <a:lstStyle/>
          <a:p>
            <a:r>
              <a:rPr lang="en-US" dirty="0"/>
              <a:t>&lt;&lt; 1 </a:t>
            </a:r>
            <a:endParaRPr lang="en-FR" dirty="0"/>
          </a:p>
        </p:txBody>
      </p:sp>
      <p:pic>
        <p:nvPicPr>
          <p:cNvPr id="6" name="Picture 5">
            <a:extLst>
              <a:ext uri="{FF2B5EF4-FFF2-40B4-BE49-F238E27FC236}">
                <a16:creationId xmlns:a16="http://schemas.microsoft.com/office/drawing/2014/main" id="{6E27050C-DDBF-3D48-BD2F-BADB8735A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78" y="1769302"/>
            <a:ext cx="711200" cy="482600"/>
          </a:xfrm>
          <a:prstGeom prst="rect">
            <a:avLst/>
          </a:prstGeom>
        </p:spPr>
      </p:pic>
      <p:pic>
        <p:nvPicPr>
          <p:cNvPr id="7" name="Picture 6">
            <a:extLst>
              <a:ext uri="{FF2B5EF4-FFF2-40B4-BE49-F238E27FC236}">
                <a16:creationId xmlns:a16="http://schemas.microsoft.com/office/drawing/2014/main" id="{CFB23B50-2AA6-EC4A-8473-C30FFADEC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0" y="4324770"/>
            <a:ext cx="5842000" cy="977900"/>
          </a:xfrm>
          <a:prstGeom prst="rect">
            <a:avLst/>
          </a:prstGeom>
        </p:spPr>
      </p:pic>
      <p:pic>
        <p:nvPicPr>
          <p:cNvPr id="8" name="Picture 7">
            <a:extLst>
              <a:ext uri="{FF2B5EF4-FFF2-40B4-BE49-F238E27FC236}">
                <a16:creationId xmlns:a16="http://schemas.microsoft.com/office/drawing/2014/main" id="{87FFA26A-9827-424A-A9D6-A8E0E9AA4F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 y="2398965"/>
            <a:ext cx="5448300" cy="596900"/>
          </a:xfrm>
          <a:prstGeom prst="rect">
            <a:avLst/>
          </a:prstGeom>
        </p:spPr>
      </p:pic>
      <p:pic>
        <p:nvPicPr>
          <p:cNvPr id="10" name="Picture 9">
            <a:extLst>
              <a:ext uri="{FF2B5EF4-FFF2-40B4-BE49-F238E27FC236}">
                <a16:creationId xmlns:a16="http://schemas.microsoft.com/office/drawing/2014/main" id="{BFD3AA8E-22FC-C64F-ACA3-A296B84F8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250" y="6023436"/>
            <a:ext cx="2374900" cy="457200"/>
          </a:xfrm>
          <a:prstGeom prst="rect">
            <a:avLst/>
          </a:prstGeom>
        </p:spPr>
      </p:pic>
      <p:sp>
        <p:nvSpPr>
          <p:cNvPr id="27" name="Rectangle 26">
            <a:extLst>
              <a:ext uri="{FF2B5EF4-FFF2-40B4-BE49-F238E27FC236}">
                <a16:creationId xmlns:a16="http://schemas.microsoft.com/office/drawing/2014/main" id="{60A7D53D-88EB-0045-A600-20DD4CB876CA}"/>
              </a:ext>
            </a:extLst>
          </p:cNvPr>
          <p:cNvSpPr/>
          <p:nvPr/>
        </p:nvSpPr>
        <p:spPr>
          <a:xfrm>
            <a:off x="5448300" y="5219700"/>
            <a:ext cx="3556000" cy="150077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14" name="Picture 13">
            <a:extLst>
              <a:ext uri="{FF2B5EF4-FFF2-40B4-BE49-F238E27FC236}">
                <a16:creationId xmlns:a16="http://schemas.microsoft.com/office/drawing/2014/main" id="{79C40F1B-7B4E-604D-970E-D3927CB52C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200" y="5655136"/>
            <a:ext cx="3403600" cy="596900"/>
          </a:xfrm>
          <a:prstGeom prst="rect">
            <a:avLst/>
          </a:prstGeom>
        </p:spPr>
      </p:pic>
      <p:cxnSp>
        <p:nvCxnSpPr>
          <p:cNvPr id="15" name="Straight Arrow Connector 14">
            <a:extLst>
              <a:ext uri="{FF2B5EF4-FFF2-40B4-BE49-F238E27FC236}">
                <a16:creationId xmlns:a16="http://schemas.microsoft.com/office/drawing/2014/main" id="{575F8EB6-9B87-F64C-9906-AC6D597CD6E1}"/>
              </a:ext>
            </a:extLst>
          </p:cNvPr>
          <p:cNvCxnSpPr>
            <a:cxnSpLocks/>
          </p:cNvCxnSpPr>
          <p:nvPr/>
        </p:nvCxnSpPr>
        <p:spPr>
          <a:xfrm flipH="1">
            <a:off x="1509073" y="3122565"/>
            <a:ext cx="495300" cy="283533"/>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E49A3D9-F0C1-9B41-B0AC-959CDDBF77B4}"/>
              </a:ext>
            </a:extLst>
          </p:cNvPr>
          <p:cNvCxnSpPr>
            <a:cxnSpLocks/>
          </p:cNvCxnSpPr>
          <p:nvPr/>
        </p:nvCxnSpPr>
        <p:spPr>
          <a:xfrm>
            <a:off x="3403599" y="3715480"/>
            <a:ext cx="1308101" cy="609290"/>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D4F299F-8556-B142-BB65-81C95D2C6156}"/>
              </a:ext>
            </a:extLst>
          </p:cNvPr>
          <p:cNvCxnSpPr>
            <a:cxnSpLocks/>
            <a:stCxn id="10" idx="0"/>
          </p:cNvCxnSpPr>
          <p:nvPr/>
        </p:nvCxnSpPr>
        <p:spPr>
          <a:xfrm flipV="1">
            <a:off x="3060700" y="5301164"/>
            <a:ext cx="6350" cy="722272"/>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F3222ED-DCCF-C746-B25D-65FC3A965FF8}"/>
              </a:ext>
            </a:extLst>
          </p:cNvPr>
          <p:cNvSpPr txBox="1"/>
          <p:nvPr/>
        </p:nvSpPr>
        <p:spPr>
          <a:xfrm>
            <a:off x="5835360" y="5352223"/>
            <a:ext cx="2342308" cy="369332"/>
          </a:xfrm>
          <a:prstGeom prst="rect">
            <a:avLst/>
          </a:prstGeom>
          <a:noFill/>
        </p:spPr>
        <p:txBody>
          <a:bodyPr wrap="none" rtlCol="0">
            <a:spAutoFit/>
          </a:bodyPr>
          <a:lstStyle/>
          <a:p>
            <a:r>
              <a:rPr lang="ru-RU" dirty="0">
                <a:solidFill>
                  <a:srgbClr val="C00000"/>
                </a:solidFill>
              </a:rPr>
              <a:t>Теорема</a:t>
            </a:r>
            <a:r>
              <a:rPr lang="ru-RU" dirty="0">
                <a:solidFill>
                  <a:schemeClr val="bg1"/>
                </a:solidFill>
              </a:rPr>
              <a:t> </a:t>
            </a:r>
            <a:r>
              <a:rPr lang="ru-RU" dirty="0">
                <a:solidFill>
                  <a:srgbClr val="C00000"/>
                </a:solidFill>
              </a:rPr>
              <a:t>Фишера</a:t>
            </a:r>
            <a:endParaRPr lang="en-FR" dirty="0">
              <a:solidFill>
                <a:srgbClr val="C00000"/>
              </a:solidFill>
            </a:endParaRPr>
          </a:p>
        </p:txBody>
      </p:sp>
      <p:sp>
        <p:nvSpPr>
          <p:cNvPr id="26" name="TextBox 25">
            <a:extLst>
              <a:ext uri="{FF2B5EF4-FFF2-40B4-BE49-F238E27FC236}">
                <a16:creationId xmlns:a16="http://schemas.microsoft.com/office/drawing/2014/main" id="{560863D5-B7D7-B648-9221-2BE2579BEDD1}"/>
              </a:ext>
            </a:extLst>
          </p:cNvPr>
          <p:cNvSpPr txBox="1"/>
          <p:nvPr/>
        </p:nvSpPr>
        <p:spPr>
          <a:xfrm>
            <a:off x="2004373" y="2937167"/>
            <a:ext cx="3151825" cy="369332"/>
          </a:xfrm>
          <a:prstGeom prst="rect">
            <a:avLst/>
          </a:prstGeom>
          <a:noFill/>
        </p:spPr>
        <p:txBody>
          <a:bodyPr wrap="none" rtlCol="0">
            <a:spAutoFit/>
          </a:bodyPr>
          <a:lstStyle/>
          <a:p>
            <a:r>
              <a:rPr lang="ru-RU" dirty="0">
                <a:solidFill>
                  <a:srgbClr val="C00000"/>
                </a:solidFill>
              </a:rPr>
              <a:t>Ряд Тейлора </a:t>
            </a:r>
            <a:r>
              <a:rPr lang="en-US" dirty="0">
                <a:solidFill>
                  <a:srgbClr val="0070C0"/>
                </a:solidFill>
              </a:rPr>
              <a:t>(</a:t>
            </a:r>
            <a:r>
              <a:rPr lang="ru-RU" dirty="0">
                <a:solidFill>
                  <a:srgbClr val="0070C0"/>
                </a:solidFill>
              </a:rPr>
              <a:t>Дом. зад. 3</a:t>
            </a:r>
            <a:r>
              <a:rPr lang="en-US" dirty="0">
                <a:solidFill>
                  <a:srgbClr val="0070C0"/>
                </a:solidFill>
              </a:rPr>
              <a:t>)</a:t>
            </a:r>
            <a:endParaRPr lang="en-FR" dirty="0">
              <a:solidFill>
                <a:srgbClr val="0070C0"/>
              </a:solidFill>
            </a:endParaRPr>
          </a:p>
        </p:txBody>
      </p:sp>
      <p:pic>
        <p:nvPicPr>
          <p:cNvPr id="12" name="Picture 11">
            <a:extLst>
              <a:ext uri="{FF2B5EF4-FFF2-40B4-BE49-F238E27FC236}">
                <a16:creationId xmlns:a16="http://schemas.microsoft.com/office/drawing/2014/main" id="{A374B69A-1618-9743-B473-EC925152ED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4706" y="4524607"/>
            <a:ext cx="1384300" cy="419100"/>
          </a:xfrm>
          <a:prstGeom prst="rect">
            <a:avLst/>
          </a:prstGeom>
        </p:spPr>
      </p:pic>
      <p:sp>
        <p:nvSpPr>
          <p:cNvPr id="29" name="TextBox 28">
            <a:extLst>
              <a:ext uri="{FF2B5EF4-FFF2-40B4-BE49-F238E27FC236}">
                <a16:creationId xmlns:a16="http://schemas.microsoft.com/office/drawing/2014/main" id="{304C3AF2-4BF4-FE4F-A86D-385185F3820A}"/>
              </a:ext>
            </a:extLst>
          </p:cNvPr>
          <p:cNvSpPr txBox="1"/>
          <p:nvPr/>
        </p:nvSpPr>
        <p:spPr>
          <a:xfrm>
            <a:off x="977978" y="5600755"/>
            <a:ext cx="1683474" cy="369332"/>
          </a:xfrm>
          <a:prstGeom prst="rect">
            <a:avLst/>
          </a:prstGeom>
          <a:noFill/>
        </p:spPr>
        <p:txBody>
          <a:bodyPr wrap="none" rtlCol="0">
            <a:spAutoFit/>
          </a:bodyPr>
          <a:lstStyle/>
          <a:p>
            <a:r>
              <a:rPr lang="ru-RU" dirty="0"/>
              <a:t>Нормировка</a:t>
            </a:r>
            <a:endParaRPr lang="en-FR" dirty="0"/>
          </a:p>
        </p:txBody>
      </p:sp>
      <p:pic>
        <p:nvPicPr>
          <p:cNvPr id="19" name="Picture 18">
            <a:extLst>
              <a:ext uri="{FF2B5EF4-FFF2-40B4-BE49-F238E27FC236}">
                <a16:creationId xmlns:a16="http://schemas.microsoft.com/office/drawing/2014/main" id="{D8DC33CA-2979-B94A-BEA8-FC88370026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230212" y="84514"/>
            <a:ext cx="2995866" cy="2831709"/>
          </a:xfrm>
          <a:prstGeom prst="rect">
            <a:avLst/>
          </a:prstGeom>
        </p:spPr>
      </p:pic>
      <p:sp>
        <p:nvSpPr>
          <p:cNvPr id="20" name="Rectangle 19">
            <a:extLst>
              <a:ext uri="{FF2B5EF4-FFF2-40B4-BE49-F238E27FC236}">
                <a16:creationId xmlns:a16="http://schemas.microsoft.com/office/drawing/2014/main" id="{F5802D84-CD55-F74A-B81B-AB621AA3C9CC}"/>
              </a:ext>
            </a:extLst>
          </p:cNvPr>
          <p:cNvSpPr/>
          <p:nvPr/>
        </p:nvSpPr>
        <p:spPr>
          <a:xfrm>
            <a:off x="6312290" y="44450"/>
            <a:ext cx="429897" cy="41609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ln>
                <a:solidFill>
                  <a:schemeClr val="bg1">
                    <a:lumMod val="95000"/>
                  </a:schemeClr>
                </a:solidFill>
              </a:ln>
            </a:endParaRPr>
          </a:p>
        </p:txBody>
      </p:sp>
    </p:spTree>
    <p:extLst>
      <p:ext uri="{BB962C8B-B14F-4D97-AF65-F5344CB8AC3E}">
        <p14:creationId xmlns:p14="http://schemas.microsoft.com/office/powerpoint/2010/main" val="113765539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dissolve">
                                      <p:cBhvr>
                                        <p:cTn id="50" dur="500"/>
                                        <p:tgtEl>
                                          <p:spTgt spid="25"/>
                                        </p:tgtEl>
                                      </p:cBhvr>
                                    </p:animEffect>
                                  </p:childTnLst>
                                </p:cTn>
                              </p:par>
                              <p:par>
                                <p:cTn id="51" presetID="9"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p:bldP spid="26"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A5293F2-4E27-2647-A6FE-C5E76B89F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99" y="3767229"/>
            <a:ext cx="4870989" cy="533651"/>
          </a:xfrm>
          <a:prstGeom prst="rect">
            <a:avLst/>
          </a:prstGeom>
        </p:spPr>
      </p:pic>
      <p:pic>
        <p:nvPicPr>
          <p:cNvPr id="17" name="Picture 16">
            <a:extLst>
              <a:ext uri="{FF2B5EF4-FFF2-40B4-BE49-F238E27FC236}">
                <a16:creationId xmlns:a16="http://schemas.microsoft.com/office/drawing/2014/main" id="{098454F2-FDB1-A04F-8844-F85EB75DF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049" y="5441412"/>
            <a:ext cx="4589749" cy="871611"/>
          </a:xfrm>
          <a:prstGeom prst="rect">
            <a:avLst/>
          </a:prstGeom>
        </p:spPr>
      </p:pic>
      <p:sp>
        <p:nvSpPr>
          <p:cNvPr id="50" name="Rectangle 49">
            <a:extLst>
              <a:ext uri="{FF2B5EF4-FFF2-40B4-BE49-F238E27FC236}">
                <a16:creationId xmlns:a16="http://schemas.microsoft.com/office/drawing/2014/main" id="{84EE4F05-D543-554C-8DB8-769327C9A246}"/>
              </a:ext>
            </a:extLst>
          </p:cNvPr>
          <p:cNvSpPr/>
          <p:nvPr/>
        </p:nvSpPr>
        <p:spPr>
          <a:xfrm>
            <a:off x="7137400" y="101652"/>
            <a:ext cx="1827650" cy="212544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49" name="Picture 48">
            <a:extLst>
              <a:ext uri="{FF2B5EF4-FFF2-40B4-BE49-F238E27FC236}">
                <a16:creationId xmlns:a16="http://schemas.microsoft.com/office/drawing/2014/main" id="{E5A12A9C-397A-1540-9478-F820D30BC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363" y="-165100"/>
            <a:ext cx="4048309" cy="3813056"/>
          </a:xfrm>
          <a:prstGeom prst="rect">
            <a:avLst/>
          </a:prstGeom>
        </p:spPr>
      </p:pic>
      <p:sp>
        <p:nvSpPr>
          <p:cNvPr id="56" name="Title 1">
            <a:extLst>
              <a:ext uri="{FF2B5EF4-FFF2-40B4-BE49-F238E27FC236}">
                <a16:creationId xmlns:a16="http://schemas.microsoft.com/office/drawing/2014/main" id="{4BC137D6-64A7-1C42-8B64-7D571D807E14}"/>
              </a:ext>
            </a:extLst>
          </p:cNvPr>
          <p:cNvSpPr>
            <a:spLocks noGrp="1"/>
          </p:cNvSpPr>
          <p:nvPr>
            <p:ph type="title" idx="4294967295"/>
          </p:nvPr>
        </p:nvSpPr>
        <p:spPr>
          <a:xfrm>
            <a:off x="435095" y="-296672"/>
            <a:ext cx="6508750" cy="1143000"/>
          </a:xfrm>
        </p:spPr>
        <p:txBody>
          <a:bodyPr/>
          <a:lstStyle/>
          <a:p>
            <a:r>
              <a:rPr lang="ru-RU" dirty="0"/>
              <a:t>Фронт волны</a:t>
            </a:r>
            <a:endParaRPr lang="en-FR" dirty="0"/>
          </a:p>
        </p:txBody>
      </p:sp>
      <p:pic>
        <p:nvPicPr>
          <p:cNvPr id="9" name="Picture 8">
            <a:extLst>
              <a:ext uri="{FF2B5EF4-FFF2-40B4-BE49-F238E27FC236}">
                <a16:creationId xmlns:a16="http://schemas.microsoft.com/office/drawing/2014/main" id="{3EC9D2A1-001A-E044-8C54-34A3923D7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9618" y="4294308"/>
            <a:ext cx="5138839" cy="1038702"/>
          </a:xfrm>
          <a:prstGeom prst="rect">
            <a:avLst/>
          </a:prstGeom>
        </p:spPr>
      </p:pic>
      <p:sp>
        <p:nvSpPr>
          <p:cNvPr id="30" name="TextBox 29">
            <a:extLst>
              <a:ext uri="{FF2B5EF4-FFF2-40B4-BE49-F238E27FC236}">
                <a16:creationId xmlns:a16="http://schemas.microsoft.com/office/drawing/2014/main" id="{F2307EA6-0397-014B-964E-2565E3FEAFC8}"/>
              </a:ext>
            </a:extLst>
          </p:cNvPr>
          <p:cNvSpPr txBox="1"/>
          <p:nvPr/>
        </p:nvSpPr>
        <p:spPr>
          <a:xfrm>
            <a:off x="192480" y="4713615"/>
            <a:ext cx="1350050" cy="369332"/>
          </a:xfrm>
          <a:prstGeom prst="rect">
            <a:avLst/>
          </a:prstGeom>
          <a:noFill/>
        </p:spPr>
        <p:txBody>
          <a:bodyPr wrap="none" rtlCol="0">
            <a:spAutoFit/>
          </a:bodyPr>
          <a:lstStyle/>
          <a:p>
            <a:r>
              <a:rPr lang="ru-RU" dirty="0">
                <a:solidFill>
                  <a:srgbClr val="C00000"/>
                </a:solidFill>
              </a:rPr>
              <a:t>Минимум</a:t>
            </a:r>
            <a:endParaRPr lang="en-FR" dirty="0">
              <a:solidFill>
                <a:srgbClr val="C00000"/>
              </a:solidFill>
            </a:endParaRPr>
          </a:p>
        </p:txBody>
      </p:sp>
      <p:cxnSp>
        <p:nvCxnSpPr>
          <p:cNvPr id="59" name="Straight Arrow Connector 58">
            <a:extLst>
              <a:ext uri="{FF2B5EF4-FFF2-40B4-BE49-F238E27FC236}">
                <a16:creationId xmlns:a16="http://schemas.microsoft.com/office/drawing/2014/main" id="{CFBCFAEE-415B-FE45-AD00-4D14BD1AA00D}"/>
              </a:ext>
            </a:extLst>
          </p:cNvPr>
          <p:cNvCxnSpPr>
            <a:cxnSpLocks/>
          </p:cNvCxnSpPr>
          <p:nvPr/>
        </p:nvCxnSpPr>
        <p:spPr>
          <a:xfrm>
            <a:off x="3577078" y="4212370"/>
            <a:ext cx="0" cy="431234"/>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AF364E8-5E13-6943-BAB7-C6D639B3B5B0}"/>
              </a:ext>
            </a:extLst>
          </p:cNvPr>
          <p:cNvCxnSpPr>
            <a:cxnSpLocks/>
          </p:cNvCxnSpPr>
          <p:nvPr/>
        </p:nvCxnSpPr>
        <p:spPr>
          <a:xfrm flipH="1">
            <a:off x="2200155" y="5000236"/>
            <a:ext cx="1376923" cy="613431"/>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65AFA05C-415E-F243-8DF1-63A99A8273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011" y="6080128"/>
            <a:ext cx="4048309" cy="771106"/>
          </a:xfrm>
          <a:prstGeom prst="rect">
            <a:avLst/>
          </a:prstGeom>
        </p:spPr>
      </p:pic>
      <p:cxnSp>
        <p:nvCxnSpPr>
          <p:cNvPr id="41" name="Straight Arrow Connector 40">
            <a:extLst>
              <a:ext uri="{FF2B5EF4-FFF2-40B4-BE49-F238E27FC236}">
                <a16:creationId xmlns:a16="http://schemas.microsoft.com/office/drawing/2014/main" id="{2D872ABA-6969-8848-A1F0-5ACE7A8BF503}"/>
              </a:ext>
            </a:extLst>
          </p:cNvPr>
          <p:cNvCxnSpPr>
            <a:cxnSpLocks/>
          </p:cNvCxnSpPr>
          <p:nvPr/>
        </p:nvCxnSpPr>
        <p:spPr>
          <a:xfrm>
            <a:off x="685800" y="4212370"/>
            <a:ext cx="1473054" cy="2101478"/>
          </a:xfrm>
          <a:prstGeom prst="straightConnector1">
            <a:avLst/>
          </a:prstGeom>
          <a:ln w="9525">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66282409-E116-794D-AE85-139E8160EB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534008" y="1290827"/>
            <a:ext cx="2246689" cy="2123583"/>
          </a:xfrm>
          <a:prstGeom prst="rect">
            <a:avLst/>
          </a:prstGeom>
        </p:spPr>
      </p:pic>
      <p:sp>
        <p:nvSpPr>
          <p:cNvPr id="68" name="TextBox 67">
            <a:extLst>
              <a:ext uri="{FF2B5EF4-FFF2-40B4-BE49-F238E27FC236}">
                <a16:creationId xmlns:a16="http://schemas.microsoft.com/office/drawing/2014/main" id="{31BA8643-44C2-664D-B113-1F3D1B958FEC}"/>
              </a:ext>
            </a:extLst>
          </p:cNvPr>
          <p:cNvSpPr txBox="1"/>
          <p:nvPr/>
        </p:nvSpPr>
        <p:spPr>
          <a:xfrm>
            <a:off x="6700191" y="3556477"/>
            <a:ext cx="2305439" cy="338554"/>
          </a:xfrm>
          <a:prstGeom prst="rect">
            <a:avLst/>
          </a:prstGeom>
          <a:noFill/>
        </p:spPr>
        <p:txBody>
          <a:bodyPr wrap="none" rtlCol="0">
            <a:spAutoFit/>
          </a:bodyPr>
          <a:lstStyle/>
          <a:p>
            <a:r>
              <a:rPr lang="ru-RU" sz="1600" dirty="0">
                <a:solidFill>
                  <a:srgbClr val="0070C0"/>
                </a:solidFill>
              </a:rPr>
              <a:t>Домашнее задание</a:t>
            </a:r>
            <a:endParaRPr lang="en-FR" sz="1600" dirty="0">
              <a:solidFill>
                <a:srgbClr val="0070C0"/>
              </a:solidFill>
            </a:endParaRPr>
          </a:p>
        </p:txBody>
      </p:sp>
      <p:pic>
        <p:nvPicPr>
          <p:cNvPr id="71" name="Picture 70">
            <a:extLst>
              <a:ext uri="{FF2B5EF4-FFF2-40B4-BE49-F238E27FC236}">
                <a16:creationId xmlns:a16="http://schemas.microsoft.com/office/drawing/2014/main" id="{7222E6BF-0EA3-EE49-B394-EA24E7D243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6083" y="5994374"/>
            <a:ext cx="729797" cy="459066"/>
          </a:xfrm>
          <a:prstGeom prst="rect">
            <a:avLst/>
          </a:prstGeom>
        </p:spPr>
      </p:pic>
      <p:pic>
        <p:nvPicPr>
          <p:cNvPr id="73" name="Picture 72">
            <a:extLst>
              <a:ext uri="{FF2B5EF4-FFF2-40B4-BE49-F238E27FC236}">
                <a16:creationId xmlns:a16="http://schemas.microsoft.com/office/drawing/2014/main" id="{447E1872-72CA-674A-A1BA-FB7ECEFEF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4139" y="5042227"/>
            <a:ext cx="1092200" cy="520700"/>
          </a:xfrm>
          <a:prstGeom prst="rect">
            <a:avLst/>
          </a:prstGeom>
        </p:spPr>
      </p:pic>
      <p:cxnSp>
        <p:nvCxnSpPr>
          <p:cNvPr id="75" name="Straight Arrow Connector 74">
            <a:extLst>
              <a:ext uri="{FF2B5EF4-FFF2-40B4-BE49-F238E27FC236}">
                <a16:creationId xmlns:a16="http://schemas.microsoft.com/office/drawing/2014/main" id="{7B0425B3-4119-484A-B33E-5F73FAE87AF8}"/>
              </a:ext>
            </a:extLst>
          </p:cNvPr>
          <p:cNvCxnSpPr>
            <a:cxnSpLocks/>
          </p:cNvCxnSpPr>
          <p:nvPr/>
        </p:nvCxnSpPr>
        <p:spPr>
          <a:xfrm>
            <a:off x="8270239" y="5516930"/>
            <a:ext cx="0" cy="431234"/>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C6E2071A-8BB2-2C4E-A2A9-573F8E01DBD9}"/>
              </a:ext>
            </a:extLst>
          </p:cNvPr>
          <p:cNvCxnSpPr>
            <a:cxnSpLocks/>
          </p:cNvCxnSpPr>
          <p:nvPr/>
        </p:nvCxnSpPr>
        <p:spPr>
          <a:xfrm flipH="1" flipV="1">
            <a:off x="2202612" y="4161338"/>
            <a:ext cx="1128605" cy="1291463"/>
          </a:xfrm>
          <a:prstGeom prst="straightConnector1">
            <a:avLst/>
          </a:prstGeom>
          <a:ln w="952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69659F4-E6D6-8C4B-98F0-D33A252D49DF}"/>
              </a:ext>
            </a:extLst>
          </p:cNvPr>
          <p:cNvSpPr txBox="1"/>
          <p:nvPr/>
        </p:nvSpPr>
        <p:spPr>
          <a:xfrm>
            <a:off x="5873790" y="6313848"/>
            <a:ext cx="1680268" cy="369332"/>
          </a:xfrm>
          <a:prstGeom prst="rect">
            <a:avLst/>
          </a:prstGeom>
          <a:noFill/>
        </p:spPr>
        <p:txBody>
          <a:bodyPr wrap="none" rtlCol="0">
            <a:spAutoFit/>
          </a:bodyPr>
          <a:lstStyle/>
          <a:p>
            <a:r>
              <a:rPr lang="ru-RU" dirty="0">
                <a:solidFill>
                  <a:srgbClr val="C00000"/>
                </a:solidFill>
              </a:rPr>
              <a:t>Лидер волны</a:t>
            </a:r>
            <a:endParaRPr lang="en-FR" dirty="0">
              <a:solidFill>
                <a:srgbClr val="C00000"/>
              </a:solidFill>
            </a:endParaRPr>
          </a:p>
        </p:txBody>
      </p:sp>
      <p:sp>
        <p:nvSpPr>
          <p:cNvPr id="2" name="TextBox 1">
            <a:extLst>
              <a:ext uri="{FF2B5EF4-FFF2-40B4-BE49-F238E27FC236}">
                <a16:creationId xmlns:a16="http://schemas.microsoft.com/office/drawing/2014/main" id="{AC88D13B-7DBB-D04D-8DD9-ED32AC53382D}"/>
              </a:ext>
            </a:extLst>
          </p:cNvPr>
          <p:cNvSpPr txBox="1"/>
          <p:nvPr/>
        </p:nvSpPr>
        <p:spPr>
          <a:xfrm>
            <a:off x="1020636" y="3002179"/>
            <a:ext cx="357790" cy="338554"/>
          </a:xfrm>
          <a:prstGeom prst="rect">
            <a:avLst/>
          </a:prstGeom>
          <a:noFill/>
        </p:spPr>
        <p:txBody>
          <a:bodyPr wrap="none" rtlCol="0">
            <a:spAutoFit/>
          </a:bodyPr>
          <a:lstStyle/>
          <a:p>
            <a:r>
              <a:rPr lang="ru-RU" sz="1600" dirty="0"/>
              <a:t>х</a:t>
            </a:r>
            <a:r>
              <a:rPr lang="ru-RU" sz="1600" baseline="-25000" dirty="0"/>
              <a:t>0</a:t>
            </a:r>
            <a:endParaRPr lang="en-FR" sz="1600" baseline="-25000" dirty="0"/>
          </a:p>
        </p:txBody>
      </p:sp>
      <p:cxnSp>
        <p:nvCxnSpPr>
          <p:cNvPr id="5" name="Straight Connector 4">
            <a:extLst>
              <a:ext uri="{FF2B5EF4-FFF2-40B4-BE49-F238E27FC236}">
                <a16:creationId xmlns:a16="http://schemas.microsoft.com/office/drawing/2014/main" id="{6138B19E-D128-C74F-809D-76EE5D47255C}"/>
              </a:ext>
            </a:extLst>
          </p:cNvPr>
          <p:cNvCxnSpPr/>
          <p:nvPr/>
        </p:nvCxnSpPr>
        <p:spPr>
          <a:xfrm>
            <a:off x="1376768" y="2565471"/>
            <a:ext cx="0" cy="778415"/>
          </a:xfrm>
          <a:prstGeom prst="line">
            <a:avLst/>
          </a:prstGeom>
          <a:ln w="158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0416A65-78E2-F146-9FFA-3E82BAA9A191}"/>
              </a:ext>
            </a:extLst>
          </p:cNvPr>
          <p:cNvCxnSpPr/>
          <p:nvPr/>
        </p:nvCxnSpPr>
        <p:spPr>
          <a:xfrm>
            <a:off x="1020624" y="3008260"/>
            <a:ext cx="345927" cy="0"/>
          </a:xfrm>
          <a:prstGeom prst="straightConnector1">
            <a:avLst/>
          </a:prstGeom>
          <a:ln w="127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5B2E75A8-F6AB-3B4D-B990-CB7E1CEF438A}"/>
              </a:ext>
            </a:extLst>
          </p:cNvPr>
          <p:cNvSpPr/>
          <p:nvPr/>
        </p:nvSpPr>
        <p:spPr>
          <a:xfrm>
            <a:off x="638300" y="1255666"/>
            <a:ext cx="457304" cy="296902"/>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ln>
                <a:solidFill>
                  <a:schemeClr val="bg1">
                    <a:lumMod val="95000"/>
                  </a:schemeClr>
                </a:solidFill>
              </a:ln>
            </a:endParaRPr>
          </a:p>
        </p:txBody>
      </p:sp>
      <p:cxnSp>
        <p:nvCxnSpPr>
          <p:cNvPr id="26" name="Straight Arrow Connector 25">
            <a:extLst>
              <a:ext uri="{FF2B5EF4-FFF2-40B4-BE49-F238E27FC236}">
                <a16:creationId xmlns:a16="http://schemas.microsoft.com/office/drawing/2014/main" id="{9D687220-A09F-3F42-A2FB-A0AEECB86D4D}"/>
              </a:ext>
            </a:extLst>
          </p:cNvPr>
          <p:cNvCxnSpPr>
            <a:cxnSpLocks/>
          </p:cNvCxnSpPr>
          <p:nvPr/>
        </p:nvCxnSpPr>
        <p:spPr>
          <a:xfrm>
            <a:off x="2527523" y="5824965"/>
            <a:ext cx="662516" cy="0"/>
          </a:xfrm>
          <a:prstGeom prst="straightConnector1">
            <a:avLst/>
          </a:prstGeom>
          <a:ln w="9525">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EEC54F8D-6B92-5C46-A0F6-DE23B1CE34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53" y="5625136"/>
            <a:ext cx="2091885" cy="375886"/>
          </a:xfrm>
          <a:prstGeom prst="rect">
            <a:avLst/>
          </a:prstGeom>
        </p:spPr>
      </p:pic>
      <p:cxnSp>
        <p:nvCxnSpPr>
          <p:cNvPr id="31" name="Straight Arrow Connector 30">
            <a:extLst>
              <a:ext uri="{FF2B5EF4-FFF2-40B4-BE49-F238E27FC236}">
                <a16:creationId xmlns:a16="http://schemas.microsoft.com/office/drawing/2014/main" id="{23B482F4-0F25-3F41-B85F-4A2200D86DB5}"/>
              </a:ext>
            </a:extLst>
          </p:cNvPr>
          <p:cNvCxnSpPr>
            <a:cxnSpLocks/>
            <a:endCxn id="22" idx="1"/>
          </p:cNvCxnSpPr>
          <p:nvPr/>
        </p:nvCxnSpPr>
        <p:spPr>
          <a:xfrm>
            <a:off x="1193587" y="5994374"/>
            <a:ext cx="708424" cy="471307"/>
          </a:xfrm>
          <a:prstGeom prst="straightConnector1">
            <a:avLst/>
          </a:prstGeom>
          <a:ln w="95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EC46E25-D330-FA41-9BF1-D8A03EC337F8}"/>
              </a:ext>
            </a:extLst>
          </p:cNvPr>
          <p:cNvSpPr txBox="1"/>
          <p:nvPr/>
        </p:nvSpPr>
        <p:spPr>
          <a:xfrm>
            <a:off x="4068899" y="5200853"/>
            <a:ext cx="2076209" cy="369332"/>
          </a:xfrm>
          <a:prstGeom prst="rect">
            <a:avLst/>
          </a:prstGeom>
          <a:noFill/>
        </p:spPr>
        <p:txBody>
          <a:bodyPr wrap="none" rtlCol="0">
            <a:spAutoFit/>
          </a:bodyPr>
          <a:lstStyle/>
          <a:p>
            <a:r>
              <a:rPr lang="ru-RU" dirty="0">
                <a:solidFill>
                  <a:srgbClr val="C00000"/>
                </a:solidFill>
              </a:rPr>
              <a:t>Наклон на краю</a:t>
            </a:r>
            <a:endParaRPr lang="en-FR" dirty="0">
              <a:solidFill>
                <a:srgbClr val="C00000"/>
              </a:solidFill>
            </a:endParaRPr>
          </a:p>
        </p:txBody>
      </p:sp>
    </p:spTree>
    <p:extLst>
      <p:ext uri="{BB962C8B-B14F-4D97-AF65-F5344CB8AC3E}">
        <p14:creationId xmlns:p14="http://schemas.microsoft.com/office/powerpoint/2010/main" val="116680536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dissolv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dissolv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par>
                                <p:cTn id="29" presetID="9"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par>
                                <p:cTn id="37" presetID="9"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dissolve">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dissolve">
                                      <p:cBhvr>
                                        <p:cTn id="52" dur="500"/>
                                        <p:tgtEl>
                                          <p:spTgt spid="41"/>
                                        </p:tgtEl>
                                      </p:cBhvr>
                                    </p:animEffect>
                                  </p:childTnLst>
                                </p:cTn>
                              </p:par>
                              <p:par>
                                <p:cTn id="53" presetID="9"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par>
                                <p:cTn id="59" presetID="9"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dissolv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dissolve">
                                      <p:cBhvr>
                                        <p:cTn id="69" dur="500"/>
                                        <p:tgtEl>
                                          <p:spTgt spid="75"/>
                                        </p:tgtEl>
                                      </p:cBhvr>
                                    </p:animEffect>
                                  </p:childTnLst>
                                </p:cTn>
                              </p:par>
                              <p:par>
                                <p:cTn id="70" presetID="9" presetClass="entr" presetSubtype="0"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dissolve">
                                      <p:cBhvr>
                                        <p:cTn id="72" dur="500"/>
                                        <p:tgtEl>
                                          <p:spTgt spid="73"/>
                                        </p:tgtEl>
                                      </p:cBhvr>
                                    </p:animEffect>
                                  </p:childTnLst>
                                </p:cTn>
                              </p:par>
                              <p:par>
                                <p:cTn id="73" presetID="9"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dissolve">
                                      <p:cBhvr>
                                        <p:cTn id="75" dur="500"/>
                                        <p:tgtEl>
                                          <p:spTgt spid="71"/>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dissolve">
                                      <p:cBhvr>
                                        <p:cTn id="7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8" grpId="0"/>
      <p:bldP spid="3"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4BC137D6-64A7-1C42-8B64-7D571D807E14}"/>
              </a:ext>
            </a:extLst>
          </p:cNvPr>
          <p:cNvSpPr>
            <a:spLocks noGrp="1"/>
          </p:cNvSpPr>
          <p:nvPr>
            <p:ph type="title"/>
          </p:nvPr>
        </p:nvSpPr>
        <p:spPr>
          <a:xfrm>
            <a:off x="393643" y="85508"/>
            <a:ext cx="7730449" cy="1143000"/>
          </a:xfrm>
        </p:spPr>
        <p:txBody>
          <a:bodyPr/>
          <a:lstStyle/>
          <a:p>
            <a:r>
              <a:rPr lang="ru-RU" dirty="0"/>
              <a:t>Перепад между краем и центром</a:t>
            </a:r>
            <a:endParaRPr lang="en-FR" dirty="0"/>
          </a:p>
        </p:txBody>
      </p:sp>
      <p:pic>
        <p:nvPicPr>
          <p:cNvPr id="5" name="Picture 4">
            <a:extLst>
              <a:ext uri="{FF2B5EF4-FFF2-40B4-BE49-F238E27FC236}">
                <a16:creationId xmlns:a16="http://schemas.microsoft.com/office/drawing/2014/main" id="{E44EB221-F4AF-D94A-A899-61DF7A1DF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31" y="1607686"/>
            <a:ext cx="3440244" cy="993310"/>
          </a:xfrm>
          <a:prstGeom prst="rect">
            <a:avLst/>
          </a:prstGeom>
        </p:spPr>
      </p:pic>
      <p:pic>
        <p:nvPicPr>
          <p:cNvPr id="7" name="Picture 6">
            <a:extLst>
              <a:ext uri="{FF2B5EF4-FFF2-40B4-BE49-F238E27FC236}">
                <a16:creationId xmlns:a16="http://schemas.microsoft.com/office/drawing/2014/main" id="{585D8913-BFFE-794E-955D-B2BFFF7AD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71" y="2678198"/>
            <a:ext cx="1193800" cy="393700"/>
          </a:xfrm>
          <a:prstGeom prst="rect">
            <a:avLst/>
          </a:prstGeom>
        </p:spPr>
      </p:pic>
      <p:pic>
        <p:nvPicPr>
          <p:cNvPr id="24" name="Picture 23">
            <a:extLst>
              <a:ext uri="{FF2B5EF4-FFF2-40B4-BE49-F238E27FC236}">
                <a16:creationId xmlns:a16="http://schemas.microsoft.com/office/drawing/2014/main" id="{72CFC297-61BE-7846-9F80-56BD036D4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31" y="1181207"/>
            <a:ext cx="5473041" cy="599610"/>
          </a:xfrm>
          <a:prstGeom prst="rect">
            <a:avLst/>
          </a:prstGeom>
        </p:spPr>
      </p:pic>
      <p:pic>
        <p:nvPicPr>
          <p:cNvPr id="10" name="Picture 9">
            <a:extLst>
              <a:ext uri="{FF2B5EF4-FFF2-40B4-BE49-F238E27FC236}">
                <a16:creationId xmlns:a16="http://schemas.microsoft.com/office/drawing/2014/main" id="{0A87A909-D248-6746-932A-EE936E7E3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71" y="4317355"/>
            <a:ext cx="1765300" cy="469900"/>
          </a:xfrm>
          <a:prstGeom prst="rect">
            <a:avLst/>
          </a:prstGeom>
        </p:spPr>
      </p:pic>
      <p:pic>
        <p:nvPicPr>
          <p:cNvPr id="19" name="Picture 18">
            <a:extLst>
              <a:ext uri="{FF2B5EF4-FFF2-40B4-BE49-F238E27FC236}">
                <a16:creationId xmlns:a16="http://schemas.microsoft.com/office/drawing/2014/main" id="{6C31BFD7-DBBA-BB47-9FC7-7E313D9D92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31" y="5899908"/>
            <a:ext cx="7366000" cy="914400"/>
          </a:xfrm>
          <a:prstGeom prst="rect">
            <a:avLst/>
          </a:prstGeom>
        </p:spPr>
      </p:pic>
      <p:cxnSp>
        <p:nvCxnSpPr>
          <p:cNvPr id="42" name="Straight Arrow Connector 41">
            <a:extLst>
              <a:ext uri="{FF2B5EF4-FFF2-40B4-BE49-F238E27FC236}">
                <a16:creationId xmlns:a16="http://schemas.microsoft.com/office/drawing/2014/main" id="{E204B65D-32A5-C143-AF3F-660BEB4512BF}"/>
              </a:ext>
            </a:extLst>
          </p:cNvPr>
          <p:cNvCxnSpPr>
            <a:cxnSpLocks/>
          </p:cNvCxnSpPr>
          <p:nvPr/>
        </p:nvCxnSpPr>
        <p:spPr>
          <a:xfrm flipH="1">
            <a:off x="2331853" y="2499870"/>
            <a:ext cx="1048478" cy="924953"/>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76ACC0F-9A06-DD4F-AA99-3A624471D27D}"/>
              </a:ext>
            </a:extLst>
          </p:cNvPr>
          <p:cNvCxnSpPr>
            <a:cxnSpLocks/>
          </p:cNvCxnSpPr>
          <p:nvPr/>
        </p:nvCxnSpPr>
        <p:spPr>
          <a:xfrm>
            <a:off x="1117329" y="3021990"/>
            <a:ext cx="1087989" cy="434701"/>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1771793-25E0-E64A-888D-B056CDE676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31" y="4950344"/>
            <a:ext cx="5537200" cy="1003300"/>
          </a:xfrm>
          <a:prstGeom prst="rect">
            <a:avLst/>
          </a:prstGeom>
        </p:spPr>
      </p:pic>
      <p:cxnSp>
        <p:nvCxnSpPr>
          <p:cNvPr id="53" name="Straight Arrow Connector 52">
            <a:extLst>
              <a:ext uri="{FF2B5EF4-FFF2-40B4-BE49-F238E27FC236}">
                <a16:creationId xmlns:a16="http://schemas.microsoft.com/office/drawing/2014/main" id="{FB7F7419-20E3-CA46-BA4D-EB1B9EB13DB6}"/>
              </a:ext>
            </a:extLst>
          </p:cNvPr>
          <p:cNvCxnSpPr>
            <a:cxnSpLocks/>
          </p:cNvCxnSpPr>
          <p:nvPr/>
        </p:nvCxnSpPr>
        <p:spPr>
          <a:xfrm flipH="1">
            <a:off x="3577078" y="5699944"/>
            <a:ext cx="1" cy="416789"/>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9C718C2-E1BE-2944-BC06-C0CEE13DF38C}"/>
              </a:ext>
            </a:extLst>
          </p:cNvPr>
          <p:cNvSpPr txBox="1"/>
          <p:nvPr/>
        </p:nvSpPr>
        <p:spPr>
          <a:xfrm>
            <a:off x="6654529" y="4726189"/>
            <a:ext cx="1638590" cy="338554"/>
          </a:xfrm>
          <a:prstGeom prst="rect">
            <a:avLst/>
          </a:prstGeom>
          <a:noFill/>
        </p:spPr>
        <p:txBody>
          <a:bodyPr wrap="none" rtlCol="0">
            <a:spAutoFit/>
          </a:bodyPr>
          <a:lstStyle/>
          <a:p>
            <a:r>
              <a:rPr lang="ru-RU" sz="1600" dirty="0">
                <a:solidFill>
                  <a:srgbClr val="0070C0"/>
                </a:solidFill>
              </a:rPr>
              <a:t>Дом. задание</a:t>
            </a:r>
            <a:endParaRPr lang="en-FR" sz="1600" dirty="0">
              <a:solidFill>
                <a:srgbClr val="0070C0"/>
              </a:solidFill>
            </a:endParaRPr>
          </a:p>
        </p:txBody>
      </p:sp>
      <p:grpSp>
        <p:nvGrpSpPr>
          <p:cNvPr id="47" name="Group 46">
            <a:extLst>
              <a:ext uri="{FF2B5EF4-FFF2-40B4-BE49-F238E27FC236}">
                <a16:creationId xmlns:a16="http://schemas.microsoft.com/office/drawing/2014/main" id="{89EBC50B-CB0D-924A-84FB-ED407AC86B84}"/>
              </a:ext>
            </a:extLst>
          </p:cNvPr>
          <p:cNvGrpSpPr/>
          <p:nvPr/>
        </p:nvGrpSpPr>
        <p:grpSpPr>
          <a:xfrm>
            <a:off x="611731" y="3261224"/>
            <a:ext cx="8586374" cy="776431"/>
            <a:chOff x="611731" y="3261224"/>
            <a:chExt cx="8586374" cy="77643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C08771-DA05-CB46-B2D5-0933C87C7D98}"/>
                    </a:ext>
                  </a:extLst>
                </p:cNvPr>
                <p:cNvSpPr txBox="1"/>
                <p:nvPr/>
              </p:nvSpPr>
              <p:spPr>
                <a:xfrm>
                  <a:off x="611731" y="3261224"/>
                  <a:ext cx="4572000" cy="7764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FR" smtClean="0">
                            <a:latin typeface="Cambria Math" panose="02040503050406030204" pitchFamily="18" charset="0"/>
                          </a:rPr>
                          <m:t> </m:t>
                        </m:r>
                        <m:nary>
                          <m:naryPr>
                            <m:limLoc m:val="subSup"/>
                            <m:ctrlPr>
                              <a:rPr lang="en-FR" i="1">
                                <a:latin typeface="Cambria Math" panose="02040503050406030204" pitchFamily="18" charset="0"/>
                              </a:rPr>
                            </m:ctrlPr>
                          </m:naryPr>
                          <m:sub>
                            <m:sSub>
                              <m:sSubPr>
                                <m:ctrlPr>
                                  <a:rPr lang="en-FR" i="1">
                                    <a:solidFill>
                                      <a:srgbClr val="836967"/>
                                    </a:solidFill>
                                    <a:latin typeface="Cambria Math" panose="02040503050406030204" pitchFamily="18" charset="0"/>
                                  </a:rPr>
                                </m:ctrlPr>
                              </m:sSubPr>
                              <m:e>
                                <m:r>
                                  <a:rPr lang="en-FR" i="1">
                                    <a:latin typeface="Cambria Math" panose="02040503050406030204" pitchFamily="18" charset="0"/>
                                  </a:rPr>
                                  <m:t>𝑥</m:t>
                                </m:r>
                              </m:e>
                              <m:sub>
                                <m:r>
                                  <a:rPr lang="en-FR" i="0">
                                    <a:latin typeface="Cambria Math" panose="02040503050406030204" pitchFamily="18" charset="0"/>
                                  </a:rPr>
                                  <m:t>0</m:t>
                                </m:r>
                              </m:sub>
                            </m:sSub>
                          </m:sub>
                          <m:sup>
                            <m:r>
                              <a:rPr lang="en-FR" i="0">
                                <a:latin typeface="Cambria Math" panose="02040503050406030204" pitchFamily="18" charset="0"/>
                              </a:rPr>
                              <m:t>0</m:t>
                            </m:r>
                          </m:sup>
                          <m:e>
                            <m:r>
                              <a:rPr lang="en-FR" i="1">
                                <a:latin typeface="Cambria Math" panose="02040503050406030204" pitchFamily="18" charset="0"/>
                              </a:rPr>
                              <m:t>𝑑𝑥</m:t>
                            </m:r>
                          </m:e>
                        </m:nary>
                        <m:sSup>
                          <m:sSupPr>
                            <m:ctrlPr>
                              <a:rPr lang="en-FR" i="1">
                                <a:solidFill>
                                  <a:srgbClr val="836967"/>
                                </a:solidFill>
                                <a:latin typeface="Cambria Math" panose="02040503050406030204" pitchFamily="18" charset="0"/>
                              </a:rPr>
                            </m:ctrlPr>
                          </m:sSupPr>
                          <m:e>
                            <m:r>
                              <a:rPr lang="en-FR" i="1">
                                <a:latin typeface="Cambria Math" panose="02040503050406030204" pitchFamily="18" charset="0"/>
                              </a:rPr>
                              <m:t>𝜙</m:t>
                            </m:r>
                          </m:e>
                          <m:sup>
                            <m:r>
                              <a:rPr lang="en-FR" i="0">
                                <a:latin typeface="Cambria Math" panose="02040503050406030204" pitchFamily="18" charset="0"/>
                              </a:rPr>
                              <m:t>′</m:t>
                            </m:r>
                          </m:sup>
                        </m:sSup>
                        <m:d>
                          <m:dPr>
                            <m:ctrlPr>
                              <a:rPr lang="en-FR" i="1">
                                <a:solidFill>
                                  <a:srgbClr val="836967"/>
                                </a:solidFill>
                                <a:latin typeface="Cambria Math" panose="02040503050406030204" pitchFamily="18" charset="0"/>
                              </a:rPr>
                            </m:ctrlPr>
                          </m:dPr>
                          <m:e>
                            <m:r>
                              <a:rPr lang="en-FR" i="1">
                                <a:latin typeface="Cambria Math" panose="02040503050406030204" pitchFamily="18" charset="0"/>
                              </a:rPr>
                              <m:t>𝑥</m:t>
                            </m:r>
                          </m:e>
                        </m:d>
                        <m:r>
                          <a:rPr lang="en-FR" i="0">
                            <a:latin typeface="Cambria Math" panose="02040503050406030204" pitchFamily="18" charset="0"/>
                          </a:rPr>
                          <m:t>=</m:t>
                        </m:r>
                        <m:sSubSup>
                          <m:sSubSupPr>
                            <m:ctrlPr>
                              <a:rPr lang="en-FR" i="1">
                                <a:solidFill>
                                  <a:srgbClr val="836967"/>
                                </a:solidFill>
                                <a:latin typeface="Cambria Math" panose="02040503050406030204" pitchFamily="18" charset="0"/>
                              </a:rPr>
                            </m:ctrlPr>
                          </m:sSubSupPr>
                          <m:e>
                            <m:d>
                              <m:dPr>
                                <m:begChr m:val="["/>
                                <m:endChr m:val="]"/>
                                <m:ctrlPr>
                                  <a:rPr lang="en-FR" i="1">
                                    <a:solidFill>
                                      <a:srgbClr val="836967"/>
                                    </a:solidFill>
                                    <a:latin typeface="Cambria Math" panose="02040503050406030204" pitchFamily="18" charset="0"/>
                                  </a:rPr>
                                </m:ctrlPr>
                              </m:dPr>
                              <m:e>
                                <m:r>
                                  <a:rPr lang="en-FR" i="1">
                                    <a:latin typeface="Cambria Math" panose="02040503050406030204" pitchFamily="18" charset="0"/>
                                  </a:rPr>
                                  <m:t>𝑥</m:t>
                                </m:r>
                                <m:sSup>
                                  <m:sSupPr>
                                    <m:ctrlPr>
                                      <a:rPr lang="en-FR" i="1">
                                        <a:solidFill>
                                          <a:srgbClr val="836967"/>
                                        </a:solidFill>
                                        <a:latin typeface="Cambria Math" panose="02040503050406030204" pitchFamily="18" charset="0"/>
                                      </a:rPr>
                                    </m:ctrlPr>
                                  </m:sSupPr>
                                  <m:e>
                                    <m:r>
                                      <a:rPr lang="en-FR" i="1">
                                        <a:latin typeface="Cambria Math" panose="02040503050406030204" pitchFamily="18" charset="0"/>
                                      </a:rPr>
                                      <m:t>𝜙</m:t>
                                    </m:r>
                                  </m:e>
                                  <m:sup>
                                    <m:r>
                                      <a:rPr lang="en-FR" i="0">
                                        <a:latin typeface="Cambria Math" panose="02040503050406030204" pitchFamily="18" charset="0"/>
                                      </a:rPr>
                                      <m:t>′</m:t>
                                    </m:r>
                                  </m:sup>
                                </m:sSup>
                                <m:d>
                                  <m:dPr>
                                    <m:ctrlPr>
                                      <a:rPr lang="en-FR" i="1">
                                        <a:solidFill>
                                          <a:srgbClr val="836967"/>
                                        </a:solidFill>
                                        <a:latin typeface="Cambria Math" panose="02040503050406030204" pitchFamily="18" charset="0"/>
                                      </a:rPr>
                                    </m:ctrlPr>
                                  </m:dPr>
                                  <m:e>
                                    <m:r>
                                      <a:rPr lang="en-FR" i="1">
                                        <a:latin typeface="Cambria Math" panose="02040503050406030204" pitchFamily="18" charset="0"/>
                                      </a:rPr>
                                      <m:t>𝑥</m:t>
                                    </m:r>
                                  </m:e>
                                </m:d>
                              </m:e>
                            </m:d>
                          </m:e>
                          <m:sub>
                            <m:sSub>
                              <m:sSubPr>
                                <m:ctrlPr>
                                  <a:rPr lang="en-FR" i="1">
                                    <a:solidFill>
                                      <a:srgbClr val="836967"/>
                                    </a:solidFill>
                                    <a:latin typeface="Cambria Math" panose="02040503050406030204" pitchFamily="18" charset="0"/>
                                  </a:rPr>
                                </m:ctrlPr>
                              </m:sSubPr>
                              <m:e>
                                <m:r>
                                  <a:rPr lang="en-FR" i="1">
                                    <a:latin typeface="Cambria Math" panose="02040503050406030204" pitchFamily="18" charset="0"/>
                                  </a:rPr>
                                  <m:t>𝑥</m:t>
                                </m:r>
                              </m:e>
                              <m:sub>
                                <m:r>
                                  <a:rPr lang="en-FR" i="0">
                                    <a:latin typeface="Cambria Math" panose="02040503050406030204" pitchFamily="18" charset="0"/>
                                  </a:rPr>
                                  <m:t>0</m:t>
                                </m:r>
                              </m:sub>
                            </m:sSub>
                          </m:sub>
                          <m:sup>
                            <m:r>
                              <a:rPr lang="en-FR" i="0">
                                <a:latin typeface="Cambria Math" panose="02040503050406030204" pitchFamily="18" charset="0"/>
                              </a:rPr>
                              <m:t>0</m:t>
                            </m:r>
                          </m:sup>
                        </m:sSubSup>
                        <m:r>
                          <a:rPr lang="en-FR" i="0">
                            <a:latin typeface="Cambria Math" panose="02040503050406030204" pitchFamily="18" charset="0"/>
                          </a:rPr>
                          <m:t>−</m:t>
                        </m:r>
                        <m:nary>
                          <m:naryPr>
                            <m:limLoc m:val="subSup"/>
                            <m:ctrlPr>
                              <a:rPr lang="en-FR" i="1">
                                <a:latin typeface="Cambria Math" panose="02040503050406030204" pitchFamily="18" charset="0"/>
                              </a:rPr>
                            </m:ctrlPr>
                          </m:naryPr>
                          <m:sub>
                            <m:d>
                              <m:dPr>
                                <m:begChr m:val=""/>
                                <m:ctrlPr>
                                  <a:rPr lang="en-FR" i="1">
                                    <a:latin typeface="Cambria Math" panose="02040503050406030204" pitchFamily="18" charset="0"/>
                                  </a:rPr>
                                </m:ctrlPr>
                              </m:dPr>
                              <m:e>
                                <m:sSub>
                                  <m:sSubPr>
                                    <m:ctrlPr>
                                      <a:rPr lang="en-FR" i="1">
                                        <a:solidFill>
                                          <a:srgbClr val="836967"/>
                                        </a:solidFill>
                                        <a:latin typeface="Cambria Math" panose="02040503050406030204" pitchFamily="18" charset="0"/>
                                      </a:rPr>
                                    </m:ctrlPr>
                                  </m:sSubPr>
                                  <m:e>
                                    <m:sSup>
                                      <m:sSupPr>
                                        <m:ctrlPr>
                                          <a:rPr lang="en-FR" i="1">
                                            <a:solidFill>
                                              <a:srgbClr val="836967"/>
                                            </a:solidFill>
                                            <a:latin typeface="Cambria Math" panose="02040503050406030204" pitchFamily="18" charset="0"/>
                                          </a:rPr>
                                        </m:ctrlPr>
                                      </m:sSupPr>
                                      <m:e>
                                        <m:r>
                                          <a:rPr lang="en-FR" i="1">
                                            <a:latin typeface="Cambria Math" panose="02040503050406030204" pitchFamily="18" charset="0"/>
                                          </a:rPr>
                                          <m:t>𝜙</m:t>
                                        </m:r>
                                      </m:e>
                                      <m:sup>
                                        <m:r>
                                          <a:rPr lang="en-FR" i="0">
                                            <a:latin typeface="Cambria Math" panose="02040503050406030204" pitchFamily="18" charset="0"/>
                                          </a:rPr>
                                          <m:t>′</m:t>
                                        </m:r>
                                      </m:sup>
                                    </m:sSup>
                                    <m:d>
                                      <m:dPr>
                                        <m:endChr m:val=""/>
                                        <m:ctrlPr>
                                          <a:rPr lang="en-FR" i="1">
                                            <a:latin typeface="Cambria Math" panose="02040503050406030204" pitchFamily="18" charset="0"/>
                                          </a:rPr>
                                        </m:ctrlPr>
                                      </m:dPr>
                                      <m:e>
                                        <m:r>
                                          <a:rPr lang="en-FR" i="1">
                                            <a:latin typeface="Cambria Math" panose="02040503050406030204" pitchFamily="18" charset="0"/>
                                          </a:rPr>
                                          <m:t>𝑥</m:t>
                                        </m:r>
                                      </m:e>
                                    </m:d>
                                  </m:e>
                                  <m:sub>
                                    <m:r>
                                      <a:rPr lang="en-FR" i="0">
                                        <a:latin typeface="Cambria Math" panose="02040503050406030204" pitchFamily="18" charset="0"/>
                                      </a:rPr>
                                      <m:t>0</m:t>
                                    </m:r>
                                  </m:sub>
                                </m:sSub>
                              </m:e>
                            </m:d>
                          </m:sub>
                          <m:sup>
                            <m:r>
                              <a:rPr lang="en-FR" i="0">
                                <a:latin typeface="Cambria Math" panose="02040503050406030204" pitchFamily="18" charset="0"/>
                              </a:rPr>
                              <m:t>0</m:t>
                            </m:r>
                          </m:sup>
                          <m:e>
                            <m:r>
                              <a:rPr lang="en-FR" i="1">
                                <a:latin typeface="Cambria Math" panose="02040503050406030204" pitchFamily="18" charset="0"/>
                              </a:rPr>
                              <m:t>𝑥</m:t>
                            </m:r>
                            <m:r>
                              <a:rPr lang="en-FR" i="0">
                                <a:latin typeface="Cambria Math" panose="02040503050406030204" pitchFamily="18" charset="0"/>
                              </a:rPr>
                              <m:t> </m:t>
                            </m:r>
                            <m:r>
                              <a:rPr lang="en-FR" i="1">
                                <a:latin typeface="Cambria Math" panose="02040503050406030204" pitchFamily="18" charset="0"/>
                              </a:rPr>
                              <m:t>𝑑</m:t>
                            </m:r>
                            <m:sSup>
                              <m:sSupPr>
                                <m:ctrlPr>
                                  <a:rPr lang="en-FR" i="1">
                                    <a:solidFill>
                                      <a:srgbClr val="836967"/>
                                    </a:solidFill>
                                    <a:latin typeface="Cambria Math" panose="02040503050406030204" pitchFamily="18" charset="0"/>
                                  </a:rPr>
                                </m:ctrlPr>
                              </m:sSupPr>
                              <m:e>
                                <m:r>
                                  <a:rPr lang="en-FR" i="1">
                                    <a:latin typeface="Cambria Math" panose="02040503050406030204" pitchFamily="18" charset="0"/>
                                  </a:rPr>
                                  <m:t>𝜙</m:t>
                                </m:r>
                              </m:e>
                              <m:sup>
                                <m:r>
                                  <a:rPr lang="en-FR" i="0">
                                    <a:latin typeface="Cambria Math" panose="02040503050406030204" pitchFamily="18" charset="0"/>
                                  </a:rPr>
                                  <m:t>′</m:t>
                                </m:r>
                              </m:sup>
                            </m:sSup>
                          </m:e>
                        </m:nary>
                      </m:oMath>
                    </m:oMathPara>
                  </a14:m>
                  <a:endParaRPr lang="en-FR" dirty="0"/>
                </a:p>
              </p:txBody>
            </p:sp>
          </mc:Choice>
          <mc:Fallback xmlns="">
            <p:sp>
              <p:nvSpPr>
                <p:cNvPr id="36" name="TextBox 35">
                  <a:extLst>
                    <a:ext uri="{FF2B5EF4-FFF2-40B4-BE49-F238E27FC236}">
                      <a16:creationId xmlns:a16="http://schemas.microsoft.com/office/drawing/2014/main" id="{FAC08771-DA05-CB46-B2D5-0933C87C7D98}"/>
                    </a:ext>
                  </a:extLst>
                </p:cNvPr>
                <p:cNvSpPr txBox="1">
                  <a:spLocks noRot="1" noChangeAspect="1" noMove="1" noResize="1" noEditPoints="1" noAdjustHandles="1" noChangeArrowheads="1" noChangeShapeType="1" noTextEdit="1"/>
                </p:cNvSpPr>
                <p:nvPr/>
              </p:nvSpPr>
              <p:spPr>
                <a:xfrm>
                  <a:off x="611731" y="3261224"/>
                  <a:ext cx="4572000" cy="776431"/>
                </a:xfrm>
                <a:prstGeom prst="rect">
                  <a:avLst/>
                </a:prstGeom>
                <a:blipFill>
                  <a:blip r:embed="rId8"/>
                  <a:stretch>
                    <a:fillRect l="-14127" t="-140323" b="-203226"/>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8E41548-F5FF-A64D-AFAC-B1EC6CB171BE}"/>
                    </a:ext>
                  </a:extLst>
                </p:cNvPr>
                <p:cNvSpPr txBox="1"/>
                <p:nvPr/>
              </p:nvSpPr>
              <p:spPr>
                <a:xfrm>
                  <a:off x="4605935" y="3314305"/>
                  <a:ext cx="4592170" cy="6587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FR" smtClean="0">
                            <a:latin typeface="Cambria Math" panose="02040503050406030204" pitchFamily="18" charset="0"/>
                          </a:rPr>
                          <m:t> </m:t>
                        </m:r>
                        <m:nary>
                          <m:naryPr>
                            <m:subHide m:val="on"/>
                            <m:supHide m:val="on"/>
                            <m:ctrlPr>
                              <a:rPr lang="en-FR" i="1">
                                <a:latin typeface="Cambria Math" panose="02040503050406030204" pitchFamily="18" charset="0"/>
                              </a:rPr>
                            </m:ctrlPr>
                          </m:naryPr>
                          <m:sub/>
                          <m:sup/>
                          <m:e>
                            <m:r>
                              <a:rPr lang="en-FR" i="1">
                                <a:latin typeface="Cambria Math" panose="02040503050406030204" pitchFamily="18" charset="0"/>
                              </a:rPr>
                              <m:t>𝑑𝐴</m:t>
                            </m:r>
                            <m:r>
                              <a:rPr lang="en-FR" i="0">
                                <a:latin typeface="Cambria Math" panose="02040503050406030204" pitchFamily="18" charset="0"/>
                              </a:rPr>
                              <m:t> </m:t>
                            </m:r>
                            <m:r>
                              <a:rPr lang="en-FR" i="1">
                                <a:latin typeface="Cambria Math" panose="02040503050406030204" pitchFamily="18" charset="0"/>
                              </a:rPr>
                              <m:t>𝐵</m:t>
                            </m:r>
                            <m:d>
                              <m:dPr>
                                <m:ctrlPr>
                                  <a:rPr lang="en-FR" i="1">
                                    <a:solidFill>
                                      <a:srgbClr val="836967"/>
                                    </a:solidFill>
                                    <a:latin typeface="Cambria Math" panose="02040503050406030204" pitchFamily="18" charset="0"/>
                                  </a:rPr>
                                </m:ctrlPr>
                              </m:dPr>
                              <m:e>
                                <m:r>
                                  <a:rPr lang="en-FR" i="1">
                                    <a:latin typeface="Cambria Math" panose="02040503050406030204" pitchFamily="18" charset="0"/>
                                  </a:rPr>
                                  <m:t>𝐴</m:t>
                                </m:r>
                              </m:e>
                            </m:d>
                          </m:e>
                        </m:nary>
                        <m:r>
                          <a:rPr lang="en-FR" i="0">
                            <a:latin typeface="Cambria Math" panose="02040503050406030204" pitchFamily="18" charset="0"/>
                          </a:rPr>
                          <m:t>=</m:t>
                        </m:r>
                        <m:r>
                          <a:rPr lang="en-FR" i="1">
                            <a:latin typeface="Cambria Math" panose="02040503050406030204" pitchFamily="18" charset="0"/>
                          </a:rPr>
                          <m:t>𝐴𝐵</m:t>
                        </m:r>
                        <m:d>
                          <m:dPr>
                            <m:ctrlPr>
                              <a:rPr lang="en-FR" i="1">
                                <a:latin typeface="Cambria Math" panose="02040503050406030204" pitchFamily="18" charset="0"/>
                              </a:rPr>
                            </m:ctrlPr>
                          </m:dPr>
                          <m:e>
                            <m:r>
                              <a:rPr lang="en-FR" i="1">
                                <a:latin typeface="Cambria Math" panose="02040503050406030204" pitchFamily="18" charset="0"/>
                              </a:rPr>
                              <m:t>𝐴</m:t>
                            </m:r>
                          </m:e>
                        </m:d>
                        <m:r>
                          <a:rPr lang="en-FR" i="0">
                            <a:latin typeface="Cambria Math" panose="02040503050406030204" pitchFamily="18" charset="0"/>
                          </a:rPr>
                          <m:t>−</m:t>
                        </m:r>
                        <m:nary>
                          <m:naryPr>
                            <m:subHide m:val="on"/>
                            <m:supHide m:val="on"/>
                            <m:ctrlPr>
                              <a:rPr lang="en-FR" i="1">
                                <a:latin typeface="Cambria Math" panose="02040503050406030204" pitchFamily="18" charset="0"/>
                              </a:rPr>
                            </m:ctrlPr>
                          </m:naryPr>
                          <m:sub/>
                          <m:sup/>
                          <m:e>
                            <m:r>
                              <a:rPr lang="en-FR" i="1">
                                <a:latin typeface="Cambria Math" panose="02040503050406030204" pitchFamily="18" charset="0"/>
                              </a:rPr>
                              <m:t>𝑑𝐵</m:t>
                            </m:r>
                            <m:r>
                              <a:rPr lang="en-FR" i="0">
                                <a:latin typeface="Cambria Math" panose="02040503050406030204" pitchFamily="18" charset="0"/>
                              </a:rPr>
                              <m:t> </m:t>
                            </m:r>
                            <m:r>
                              <a:rPr lang="en-FR" i="1">
                                <a:latin typeface="Cambria Math" panose="02040503050406030204" pitchFamily="18" charset="0"/>
                              </a:rPr>
                              <m:t>𝐴</m:t>
                            </m:r>
                            <m:d>
                              <m:dPr>
                                <m:ctrlPr>
                                  <a:rPr lang="en-FR" i="1">
                                    <a:latin typeface="Cambria Math" panose="02040503050406030204" pitchFamily="18" charset="0"/>
                                  </a:rPr>
                                </m:ctrlPr>
                              </m:dPr>
                              <m:e>
                                <m:r>
                                  <a:rPr lang="en-FR" i="1">
                                    <a:latin typeface="Cambria Math" panose="02040503050406030204" pitchFamily="18" charset="0"/>
                                  </a:rPr>
                                  <m:t>𝐵</m:t>
                                </m:r>
                              </m:e>
                            </m:d>
                          </m:e>
                        </m:nary>
                      </m:oMath>
                    </m:oMathPara>
                  </a14:m>
                  <a:endParaRPr lang="en-FR" dirty="0"/>
                </a:p>
              </p:txBody>
            </p:sp>
          </mc:Choice>
          <mc:Fallback xmlns="">
            <p:sp>
              <p:nvSpPr>
                <p:cNvPr id="58" name="TextBox 57">
                  <a:extLst>
                    <a:ext uri="{FF2B5EF4-FFF2-40B4-BE49-F238E27FC236}">
                      <a16:creationId xmlns:a16="http://schemas.microsoft.com/office/drawing/2014/main" id="{68E41548-F5FF-A64D-AFAC-B1EC6CB171BE}"/>
                    </a:ext>
                  </a:extLst>
                </p:cNvPr>
                <p:cNvSpPr txBox="1">
                  <a:spLocks noRot="1" noChangeAspect="1" noMove="1" noResize="1" noEditPoints="1" noAdjustHandles="1" noChangeArrowheads="1" noChangeShapeType="1" noTextEdit="1"/>
                </p:cNvSpPr>
                <p:nvPr/>
              </p:nvSpPr>
              <p:spPr>
                <a:xfrm>
                  <a:off x="4605935" y="3314305"/>
                  <a:ext cx="4592170" cy="658706"/>
                </a:xfrm>
                <a:prstGeom prst="rect">
                  <a:avLst/>
                </a:prstGeom>
                <a:blipFill>
                  <a:blip r:embed="rId9"/>
                  <a:stretch>
                    <a:fillRect l="-6336" t="-175000" b="-253846"/>
                  </a:stretch>
                </a:blipFill>
              </p:spPr>
              <p:txBody>
                <a:bodyPr/>
                <a:lstStyle/>
                <a:p>
                  <a:r>
                    <a:rPr lang="en-FR">
                      <a:noFill/>
                    </a:rPr>
                    <a:t> </a:t>
                  </a:r>
                </a:p>
              </p:txBody>
            </p:sp>
          </mc:Fallback>
        </mc:AlternateContent>
      </p:grpSp>
      <p:cxnSp>
        <p:nvCxnSpPr>
          <p:cNvPr id="60" name="Straight Arrow Connector 59">
            <a:extLst>
              <a:ext uri="{FF2B5EF4-FFF2-40B4-BE49-F238E27FC236}">
                <a16:creationId xmlns:a16="http://schemas.microsoft.com/office/drawing/2014/main" id="{F12FBBB0-D8FE-FF46-85EF-9271B1F6114D}"/>
              </a:ext>
            </a:extLst>
          </p:cNvPr>
          <p:cNvCxnSpPr>
            <a:cxnSpLocks/>
          </p:cNvCxnSpPr>
          <p:nvPr/>
        </p:nvCxnSpPr>
        <p:spPr>
          <a:xfrm>
            <a:off x="3019915" y="3828370"/>
            <a:ext cx="9184" cy="1411903"/>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6EF1AE0-EC61-1547-854B-6E56DFA02297}"/>
              </a:ext>
            </a:extLst>
          </p:cNvPr>
          <p:cNvCxnSpPr>
            <a:cxnSpLocks/>
          </p:cNvCxnSpPr>
          <p:nvPr/>
        </p:nvCxnSpPr>
        <p:spPr>
          <a:xfrm>
            <a:off x="1117329" y="1728430"/>
            <a:ext cx="3871530" cy="3348754"/>
          </a:xfrm>
          <a:prstGeom prst="straightConnector1">
            <a:avLst/>
          </a:prstGeom>
          <a:ln w="9525">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48033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ppt_x"/>
                                          </p:val>
                                        </p:tav>
                                        <p:tav tm="100000">
                                          <p:val>
                                            <p:strVal val="#ppt_x"/>
                                          </p:val>
                                        </p:tav>
                                      </p:tavLst>
                                    </p:anim>
                                    <p:anim calcmode="lin" valueType="num">
                                      <p:cBhvr additive="base">
                                        <p:cTn id="17" dur="500" fill="hold"/>
                                        <p:tgtEl>
                                          <p:spTgt spid="4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fill="hold"/>
                                        <p:tgtEl>
                                          <p:spTgt spid="47"/>
                                        </p:tgtEl>
                                        <p:attrNameLst>
                                          <p:attrName>ppt_x</p:attrName>
                                        </p:attrNameLst>
                                      </p:cBhvr>
                                      <p:tavLst>
                                        <p:tav tm="0">
                                          <p:val>
                                            <p:strVal val="#ppt_x"/>
                                          </p:val>
                                        </p:tav>
                                        <p:tav tm="100000">
                                          <p:val>
                                            <p:strVal val="#ppt_x"/>
                                          </p:val>
                                        </p:tav>
                                      </p:tavLst>
                                    </p:anim>
                                    <p:anim calcmode="lin" valueType="num">
                                      <p:cBhvr additive="base">
                                        <p:cTn id="2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dissolv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dissolve">
                                      <p:cBhvr>
                                        <p:cTn id="47" dur="500"/>
                                        <p:tgtEl>
                                          <p:spTgt spid="53"/>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1"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dissolve">
                                      <p:cBhvr>
                                        <p:cTn id="5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E030-ABAE-DF4F-B880-7D1AEB086920}"/>
              </a:ext>
            </a:extLst>
          </p:cNvPr>
          <p:cNvSpPr>
            <a:spLocks noGrp="1"/>
          </p:cNvSpPr>
          <p:nvPr>
            <p:ph type="title" idx="4294967295"/>
          </p:nvPr>
        </p:nvSpPr>
        <p:spPr>
          <a:xfrm>
            <a:off x="321258" y="608144"/>
            <a:ext cx="7659585" cy="1143000"/>
          </a:xfrm>
        </p:spPr>
        <p:txBody>
          <a:bodyPr/>
          <a:lstStyle/>
          <a:p>
            <a:r>
              <a:rPr lang="ru-RU" sz="3200" dirty="0"/>
              <a:t>Чтобы найти </a:t>
            </a:r>
            <a:r>
              <a:rPr lang="en-US" sz="3200" dirty="0"/>
              <a:t>V, </a:t>
            </a:r>
            <a:r>
              <a:rPr lang="ru-RU" sz="3200" dirty="0"/>
              <a:t>мы должны исследовать стохастический край !</a:t>
            </a:r>
            <a:br>
              <a:rPr lang="ru-RU" sz="3200" dirty="0"/>
            </a:br>
            <a:r>
              <a:rPr lang="ru-RU" sz="3200" dirty="0"/>
              <a:t>(продолжение следует)</a:t>
            </a:r>
            <a:endParaRPr lang="en-FR" sz="3200" dirty="0"/>
          </a:p>
        </p:txBody>
      </p:sp>
      <p:pic>
        <p:nvPicPr>
          <p:cNvPr id="4" name="Picture 3">
            <a:extLst>
              <a:ext uri="{FF2B5EF4-FFF2-40B4-BE49-F238E27FC236}">
                <a16:creationId xmlns:a16="http://schemas.microsoft.com/office/drawing/2014/main" id="{3B2A0835-8923-DD4D-9ABA-E8FE103FD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66181" y="2288021"/>
            <a:ext cx="4491182" cy="4245091"/>
          </a:xfrm>
          <a:prstGeom prst="rect">
            <a:avLst/>
          </a:prstGeom>
        </p:spPr>
      </p:pic>
      <p:sp>
        <p:nvSpPr>
          <p:cNvPr id="5" name="Rectangle 4">
            <a:extLst>
              <a:ext uri="{FF2B5EF4-FFF2-40B4-BE49-F238E27FC236}">
                <a16:creationId xmlns:a16="http://schemas.microsoft.com/office/drawing/2014/main" id="{43E1D71B-7D0C-324F-A13E-0480D636A1CB}"/>
              </a:ext>
            </a:extLst>
          </p:cNvPr>
          <p:cNvSpPr/>
          <p:nvPr/>
        </p:nvSpPr>
        <p:spPr>
          <a:xfrm>
            <a:off x="1412976" y="2188725"/>
            <a:ext cx="724582" cy="76823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ln>
                <a:solidFill>
                  <a:schemeClr val="bg1">
                    <a:lumMod val="95000"/>
                  </a:schemeClr>
                </a:solidFill>
              </a:ln>
            </a:endParaRPr>
          </a:p>
        </p:txBody>
      </p:sp>
    </p:spTree>
    <p:extLst>
      <p:ext uri="{BB962C8B-B14F-4D97-AF65-F5344CB8AC3E}">
        <p14:creationId xmlns:p14="http://schemas.microsoft.com/office/powerpoint/2010/main" val="804546390"/>
      </p:ext>
    </p:extLst>
  </p:cSld>
  <p:clrMapOvr>
    <a:masterClrMapping/>
  </p:clrMapOvr>
  <p:transition spd="slow"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4BAA-A5E3-0040-A1F1-3D4287A89DAC}"/>
              </a:ext>
            </a:extLst>
          </p:cNvPr>
          <p:cNvSpPr>
            <a:spLocks noGrp="1"/>
          </p:cNvSpPr>
          <p:nvPr>
            <p:ph type="title" idx="4294967295"/>
          </p:nvPr>
        </p:nvSpPr>
        <p:spPr>
          <a:xfrm>
            <a:off x="973776" y="271648"/>
            <a:ext cx="6508750" cy="1143000"/>
          </a:xfrm>
        </p:spPr>
        <p:txBody>
          <a:bodyPr/>
          <a:lstStyle/>
          <a:p>
            <a:r>
              <a:rPr lang="ru-RU" dirty="0"/>
              <a:t>Выводы </a:t>
            </a:r>
            <a:r>
              <a:rPr lang="en-US" dirty="0"/>
              <a:t>2</a:t>
            </a:r>
            <a:endParaRPr lang="en-FR" dirty="0"/>
          </a:p>
        </p:txBody>
      </p:sp>
      <p:sp>
        <p:nvSpPr>
          <p:cNvPr id="3" name="Content Placeholder 2">
            <a:extLst>
              <a:ext uri="{FF2B5EF4-FFF2-40B4-BE49-F238E27FC236}">
                <a16:creationId xmlns:a16="http://schemas.microsoft.com/office/drawing/2014/main" id="{97AF9BC1-63BC-B04C-A123-6AF8B90FCC31}"/>
              </a:ext>
            </a:extLst>
          </p:cNvPr>
          <p:cNvSpPr>
            <a:spLocks noGrp="1"/>
          </p:cNvSpPr>
          <p:nvPr>
            <p:ph idx="4294967295"/>
          </p:nvPr>
        </p:nvSpPr>
        <p:spPr>
          <a:xfrm>
            <a:off x="973776" y="2098489"/>
            <a:ext cx="6508750" cy="3916363"/>
          </a:xfrm>
        </p:spPr>
        <p:txBody>
          <a:bodyPr>
            <a:normAutofit/>
          </a:bodyPr>
          <a:lstStyle/>
          <a:p>
            <a:r>
              <a:rPr lang="ru-RU" dirty="0"/>
              <a:t>Анализ и моделирование показывают бегущую волну по координате фитнесс</a:t>
            </a:r>
          </a:p>
          <a:p>
            <a:r>
              <a:rPr lang="ru-RU" dirty="0"/>
              <a:t>Волна имеет </a:t>
            </a:r>
            <a:r>
              <a:rPr lang="ru-RU" dirty="0" err="1"/>
              <a:t>квази</a:t>
            </a:r>
            <a:r>
              <a:rPr lang="ru-RU" dirty="0"/>
              <a:t>-детерминистическую основную часть и стохастический фронт</a:t>
            </a:r>
            <a:endParaRPr lang="en-FR" dirty="0"/>
          </a:p>
          <a:p>
            <a:r>
              <a:rPr lang="ru-RU" dirty="0"/>
              <a:t>Форма основной волны вычисляется с помощью уравнения баланса</a:t>
            </a:r>
            <a:endParaRPr lang="en-FR" dirty="0"/>
          </a:p>
        </p:txBody>
      </p:sp>
    </p:spTree>
    <p:extLst>
      <p:ext uri="{BB962C8B-B14F-4D97-AF65-F5344CB8AC3E}">
        <p14:creationId xmlns:p14="http://schemas.microsoft.com/office/powerpoint/2010/main" val="370837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3511D-F56A-9F4F-B8F6-9DE6BE2ABA84}"/>
              </a:ext>
            </a:extLst>
          </p:cNvPr>
          <p:cNvPicPr>
            <a:picLocks noChangeAspect="1"/>
          </p:cNvPicPr>
          <p:nvPr/>
        </p:nvPicPr>
        <p:blipFill>
          <a:blip r:embed="rId2"/>
          <a:stretch>
            <a:fillRect/>
          </a:stretch>
        </p:blipFill>
        <p:spPr>
          <a:xfrm>
            <a:off x="0" y="0"/>
            <a:ext cx="9144000" cy="6858000"/>
          </a:xfrm>
          <a:prstGeom prst="rect">
            <a:avLst/>
          </a:prstGeom>
        </p:spPr>
      </p:pic>
      <p:sp>
        <p:nvSpPr>
          <p:cNvPr id="8" name="Text Placeholder 7">
            <a:extLst>
              <a:ext uri="{FF2B5EF4-FFF2-40B4-BE49-F238E27FC236}">
                <a16:creationId xmlns:a16="http://schemas.microsoft.com/office/drawing/2014/main" id="{7A340AB5-31A4-3D4A-ADCD-5A37277CA840}"/>
              </a:ext>
            </a:extLst>
          </p:cNvPr>
          <p:cNvSpPr>
            <a:spLocks noGrp="1"/>
          </p:cNvSpPr>
          <p:nvPr>
            <p:ph type="body" idx="1"/>
          </p:nvPr>
        </p:nvSpPr>
        <p:spPr/>
        <p:txBody>
          <a:bodyPr/>
          <a:lstStyle/>
          <a:p>
            <a:endParaRPr lang="en-FR"/>
          </a:p>
        </p:txBody>
      </p:sp>
      <p:sp>
        <p:nvSpPr>
          <p:cNvPr id="10" name="TextBox 9">
            <a:extLst>
              <a:ext uri="{FF2B5EF4-FFF2-40B4-BE49-F238E27FC236}">
                <a16:creationId xmlns:a16="http://schemas.microsoft.com/office/drawing/2014/main" id="{4BB6234F-72C3-8B41-A5CF-18DA7B908E95}"/>
              </a:ext>
            </a:extLst>
          </p:cNvPr>
          <p:cNvSpPr txBox="1"/>
          <p:nvPr/>
        </p:nvSpPr>
        <p:spPr>
          <a:xfrm>
            <a:off x="-951470" y="2397211"/>
            <a:ext cx="184731" cy="369332"/>
          </a:xfrm>
          <a:prstGeom prst="rect">
            <a:avLst/>
          </a:prstGeom>
          <a:noFill/>
        </p:spPr>
        <p:txBody>
          <a:bodyPr wrap="none" rtlCol="0">
            <a:spAutoFit/>
          </a:bodyPr>
          <a:lstStyle/>
          <a:p>
            <a:endParaRPr lang="en-FR"/>
          </a:p>
        </p:txBody>
      </p:sp>
      <p:sp>
        <p:nvSpPr>
          <p:cNvPr id="2" name="TextBox 1">
            <a:extLst>
              <a:ext uri="{FF2B5EF4-FFF2-40B4-BE49-F238E27FC236}">
                <a16:creationId xmlns:a16="http://schemas.microsoft.com/office/drawing/2014/main" id="{10310986-40E7-4548-B587-DBCD39F2116F}"/>
              </a:ext>
            </a:extLst>
          </p:cNvPr>
          <p:cNvSpPr txBox="1"/>
          <p:nvPr/>
        </p:nvSpPr>
        <p:spPr>
          <a:xfrm>
            <a:off x="2209801" y="1113865"/>
            <a:ext cx="5085046" cy="830997"/>
          </a:xfrm>
          <a:prstGeom prst="rect">
            <a:avLst/>
          </a:prstGeom>
          <a:noFill/>
        </p:spPr>
        <p:txBody>
          <a:bodyPr wrap="none" rtlCol="0">
            <a:spAutoFit/>
          </a:bodyPr>
          <a:lstStyle/>
          <a:p>
            <a:r>
              <a:rPr lang="ru-RU" sz="2400" dirty="0">
                <a:solidFill>
                  <a:schemeClr val="bg1"/>
                </a:solidFill>
              </a:rPr>
              <a:t>Суха теория, мой друг</a:t>
            </a:r>
          </a:p>
          <a:p>
            <a:r>
              <a:rPr lang="ru-RU" sz="2400" dirty="0">
                <a:solidFill>
                  <a:schemeClr val="bg1"/>
                </a:solidFill>
              </a:rPr>
              <a:t>Но жизни древо вечно зеленеет</a:t>
            </a:r>
            <a:endParaRPr lang="en-FR" sz="2400" dirty="0">
              <a:solidFill>
                <a:schemeClr val="bg1"/>
              </a:solidFill>
            </a:endParaRPr>
          </a:p>
        </p:txBody>
      </p:sp>
    </p:spTree>
    <p:extLst>
      <p:ext uri="{BB962C8B-B14F-4D97-AF65-F5344CB8AC3E}">
        <p14:creationId xmlns:p14="http://schemas.microsoft.com/office/powerpoint/2010/main" val="3835149761"/>
      </p:ext>
    </p:extLst>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idx="4294967295"/>
          </p:nvPr>
        </p:nvSpPr>
        <p:spPr>
          <a:xfrm>
            <a:off x="412794" y="534663"/>
            <a:ext cx="6862763" cy="1143000"/>
          </a:xfrm>
        </p:spPr>
        <p:txBody>
          <a:bodyPr/>
          <a:lstStyle/>
          <a:p>
            <a:r>
              <a:rPr lang="ru-RU" sz="4400" dirty="0"/>
              <a:t>Модель двух локусов</a:t>
            </a:r>
            <a:br>
              <a:rPr lang="ru-RU" sz="4400" dirty="0"/>
            </a:br>
            <a:r>
              <a:rPr lang="ru-RU" sz="2800" dirty="0"/>
              <a:t>без </a:t>
            </a:r>
            <a:r>
              <a:rPr lang="ru-RU" sz="2800" dirty="0" err="1"/>
              <a:t>эпистаза</a:t>
            </a:r>
            <a:r>
              <a:rPr lang="ru-RU" sz="2800" dirty="0"/>
              <a:t> (без биологического взаимодействия локусов) </a:t>
            </a:r>
            <a:endParaRPr lang="en-FR" sz="4400" dirty="0"/>
          </a:p>
        </p:txBody>
      </p:sp>
      <p:cxnSp>
        <p:nvCxnSpPr>
          <p:cNvPr id="5" name="Straight Arrow Connector 4">
            <a:extLst>
              <a:ext uri="{FF2B5EF4-FFF2-40B4-BE49-F238E27FC236}">
                <a16:creationId xmlns:a16="http://schemas.microsoft.com/office/drawing/2014/main" id="{23BBE630-B2EE-0D4D-B282-26DAB094F2ED}"/>
              </a:ext>
            </a:extLst>
          </p:cNvPr>
          <p:cNvCxnSpPr>
            <a:cxnSpLocks/>
          </p:cNvCxnSpPr>
          <p:nvPr/>
        </p:nvCxnSpPr>
        <p:spPr>
          <a:xfrm flipV="1">
            <a:off x="1812893" y="2508248"/>
            <a:ext cx="0" cy="359624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DD31A08-5398-8045-8AFA-5F79E2549C6F}"/>
              </a:ext>
            </a:extLst>
          </p:cNvPr>
          <p:cNvCxnSpPr>
            <a:cxnSpLocks/>
          </p:cNvCxnSpPr>
          <p:nvPr/>
        </p:nvCxnSpPr>
        <p:spPr>
          <a:xfrm>
            <a:off x="1812893" y="6104491"/>
            <a:ext cx="2733304"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A7FD15-38BD-E04E-843D-034E6C5DE753}"/>
              </a:ext>
            </a:extLst>
          </p:cNvPr>
          <p:cNvCxnSpPr>
            <a:cxnSpLocks/>
          </p:cNvCxnSpPr>
          <p:nvPr/>
        </p:nvCxnSpPr>
        <p:spPr>
          <a:xfrm flipV="1">
            <a:off x="2825305" y="3553422"/>
            <a:ext cx="1161252" cy="50494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C238BC5-595B-744D-91C1-982E3A5F2996}"/>
              </a:ext>
            </a:extLst>
          </p:cNvPr>
          <p:cNvCxnSpPr>
            <a:cxnSpLocks/>
          </p:cNvCxnSpPr>
          <p:nvPr/>
        </p:nvCxnSpPr>
        <p:spPr>
          <a:xfrm flipV="1">
            <a:off x="1812892" y="4059830"/>
            <a:ext cx="1006514" cy="1450556"/>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FE7443-4DAF-3C4E-94ED-D3302AB0CA93}"/>
              </a:ext>
            </a:extLst>
          </p:cNvPr>
          <p:cNvSpPr txBox="1"/>
          <p:nvPr/>
        </p:nvSpPr>
        <p:spPr>
          <a:xfrm>
            <a:off x="1461563" y="1746340"/>
            <a:ext cx="2869696" cy="369332"/>
          </a:xfrm>
          <a:prstGeom prst="rect">
            <a:avLst/>
          </a:prstGeom>
          <a:noFill/>
        </p:spPr>
        <p:txBody>
          <a:bodyPr wrap="none" rtlCol="0">
            <a:spAutoFit/>
          </a:bodyPr>
          <a:lstStyle/>
          <a:p>
            <a:r>
              <a:rPr lang="ru-RU" dirty="0"/>
              <a:t>Приспособленность </a:t>
            </a:r>
            <a:r>
              <a:rPr lang="en-FR"/>
              <a:t>W</a:t>
            </a:r>
            <a:endParaRPr lang="en-FR" dirty="0"/>
          </a:p>
        </p:txBody>
      </p:sp>
      <p:sp>
        <p:nvSpPr>
          <p:cNvPr id="36" name="TextBox 35">
            <a:extLst>
              <a:ext uri="{FF2B5EF4-FFF2-40B4-BE49-F238E27FC236}">
                <a16:creationId xmlns:a16="http://schemas.microsoft.com/office/drawing/2014/main" id="{768001AA-750F-8A4E-A6D0-A97BD1FA65B2}"/>
              </a:ext>
            </a:extLst>
          </p:cNvPr>
          <p:cNvSpPr txBox="1"/>
          <p:nvPr/>
        </p:nvSpPr>
        <p:spPr>
          <a:xfrm>
            <a:off x="3745322" y="6124074"/>
            <a:ext cx="489236" cy="369332"/>
          </a:xfrm>
          <a:prstGeom prst="rect">
            <a:avLst/>
          </a:prstGeom>
          <a:noFill/>
        </p:spPr>
        <p:txBody>
          <a:bodyPr wrap="none" rtlCol="0">
            <a:spAutoFit/>
          </a:bodyPr>
          <a:lstStyle/>
          <a:p>
            <a:r>
              <a:rPr lang="en-FR" dirty="0"/>
              <a:t>AB</a:t>
            </a:r>
          </a:p>
        </p:txBody>
      </p:sp>
      <p:sp>
        <p:nvSpPr>
          <p:cNvPr id="37" name="TextBox 36">
            <a:extLst>
              <a:ext uri="{FF2B5EF4-FFF2-40B4-BE49-F238E27FC236}">
                <a16:creationId xmlns:a16="http://schemas.microsoft.com/office/drawing/2014/main" id="{9C9BAA2B-C731-1E47-BED6-58CC4EE0ECDC}"/>
              </a:ext>
            </a:extLst>
          </p:cNvPr>
          <p:cNvSpPr txBox="1"/>
          <p:nvPr/>
        </p:nvSpPr>
        <p:spPr>
          <a:xfrm>
            <a:off x="2581689" y="6126992"/>
            <a:ext cx="1111464" cy="369332"/>
          </a:xfrm>
          <a:prstGeom prst="rect">
            <a:avLst/>
          </a:prstGeom>
          <a:noFill/>
        </p:spPr>
        <p:txBody>
          <a:bodyPr wrap="square" rtlCol="0">
            <a:spAutoFit/>
          </a:bodyPr>
          <a:lstStyle/>
          <a:p>
            <a:r>
              <a:rPr lang="en-FR" dirty="0"/>
              <a:t>Ab</a:t>
            </a:r>
          </a:p>
        </p:txBody>
      </p:sp>
      <p:sp>
        <p:nvSpPr>
          <p:cNvPr id="38" name="TextBox 37">
            <a:extLst>
              <a:ext uri="{FF2B5EF4-FFF2-40B4-BE49-F238E27FC236}">
                <a16:creationId xmlns:a16="http://schemas.microsoft.com/office/drawing/2014/main" id="{A6626BB0-D34B-424C-B1D0-C49BE600C1F9}"/>
              </a:ext>
            </a:extLst>
          </p:cNvPr>
          <p:cNvSpPr txBox="1"/>
          <p:nvPr/>
        </p:nvSpPr>
        <p:spPr>
          <a:xfrm>
            <a:off x="1549216" y="6115900"/>
            <a:ext cx="1111464" cy="369332"/>
          </a:xfrm>
          <a:prstGeom prst="rect">
            <a:avLst/>
          </a:prstGeom>
          <a:noFill/>
        </p:spPr>
        <p:txBody>
          <a:bodyPr wrap="square" rtlCol="0">
            <a:spAutoFit/>
          </a:bodyPr>
          <a:lstStyle/>
          <a:p>
            <a:r>
              <a:rPr lang="en-FR" dirty="0"/>
              <a:t>ab</a:t>
            </a:r>
          </a:p>
        </p:txBody>
      </p:sp>
      <p:cxnSp>
        <p:nvCxnSpPr>
          <p:cNvPr id="40" name="Straight Connector 39">
            <a:extLst>
              <a:ext uri="{FF2B5EF4-FFF2-40B4-BE49-F238E27FC236}">
                <a16:creationId xmlns:a16="http://schemas.microsoft.com/office/drawing/2014/main" id="{50B82480-7836-7E4F-9E4D-F34D198A7658}"/>
              </a:ext>
            </a:extLst>
          </p:cNvPr>
          <p:cNvCxnSpPr/>
          <p:nvPr/>
        </p:nvCxnSpPr>
        <p:spPr>
          <a:xfrm>
            <a:off x="5676007" y="2508248"/>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D63ADF01-7BB0-CC41-811B-C20752F9CF00}"/>
              </a:ext>
            </a:extLst>
          </p:cNvPr>
          <p:cNvSpPr/>
          <p:nvPr/>
        </p:nvSpPr>
        <p:spPr>
          <a:xfrm>
            <a:off x="6184946"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2" name="Oval 41">
            <a:extLst>
              <a:ext uri="{FF2B5EF4-FFF2-40B4-BE49-F238E27FC236}">
                <a16:creationId xmlns:a16="http://schemas.microsoft.com/office/drawing/2014/main" id="{AFD9F607-7E75-CD44-944B-D69AA72D75E8}"/>
              </a:ext>
            </a:extLst>
          </p:cNvPr>
          <p:cNvSpPr/>
          <p:nvPr/>
        </p:nvSpPr>
        <p:spPr>
          <a:xfrm>
            <a:off x="7456330" y="2434506"/>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43" name="TextBox 42">
            <a:extLst>
              <a:ext uri="{FF2B5EF4-FFF2-40B4-BE49-F238E27FC236}">
                <a16:creationId xmlns:a16="http://schemas.microsoft.com/office/drawing/2014/main" id="{7F08D3EC-B048-D341-8463-B8B046F32716}"/>
              </a:ext>
            </a:extLst>
          </p:cNvPr>
          <p:cNvSpPr txBox="1"/>
          <p:nvPr/>
        </p:nvSpPr>
        <p:spPr>
          <a:xfrm>
            <a:off x="6079878" y="2098728"/>
            <a:ext cx="420308" cy="369332"/>
          </a:xfrm>
          <a:prstGeom prst="rect">
            <a:avLst/>
          </a:prstGeom>
          <a:noFill/>
        </p:spPr>
        <p:txBody>
          <a:bodyPr wrap="none" rtlCol="0">
            <a:spAutoFit/>
          </a:bodyPr>
          <a:lstStyle/>
          <a:p>
            <a:r>
              <a:rPr lang="en-FR" dirty="0"/>
              <a:t>A </a:t>
            </a:r>
          </a:p>
        </p:txBody>
      </p:sp>
      <p:sp>
        <p:nvSpPr>
          <p:cNvPr id="44" name="TextBox 43">
            <a:extLst>
              <a:ext uri="{FF2B5EF4-FFF2-40B4-BE49-F238E27FC236}">
                <a16:creationId xmlns:a16="http://schemas.microsoft.com/office/drawing/2014/main" id="{219669F2-A129-CF42-96B6-77551C28EDC0}"/>
              </a:ext>
            </a:extLst>
          </p:cNvPr>
          <p:cNvSpPr txBox="1"/>
          <p:nvPr/>
        </p:nvSpPr>
        <p:spPr>
          <a:xfrm>
            <a:off x="7382334" y="2098728"/>
            <a:ext cx="381836" cy="369332"/>
          </a:xfrm>
          <a:prstGeom prst="rect">
            <a:avLst/>
          </a:prstGeom>
          <a:noFill/>
        </p:spPr>
        <p:txBody>
          <a:bodyPr wrap="none" rtlCol="0">
            <a:spAutoFit/>
          </a:bodyPr>
          <a:lstStyle/>
          <a:p>
            <a:r>
              <a:rPr lang="en-FR" dirty="0"/>
              <a:t>B </a:t>
            </a:r>
          </a:p>
        </p:txBody>
      </p:sp>
      <p:cxnSp>
        <p:nvCxnSpPr>
          <p:cNvPr id="49" name="Straight Connector 48">
            <a:extLst>
              <a:ext uri="{FF2B5EF4-FFF2-40B4-BE49-F238E27FC236}">
                <a16:creationId xmlns:a16="http://schemas.microsoft.com/office/drawing/2014/main" id="{28DEBFDB-F5B0-C641-B891-CAA12F0841F3}"/>
              </a:ext>
            </a:extLst>
          </p:cNvPr>
          <p:cNvCxnSpPr/>
          <p:nvPr/>
        </p:nvCxnSpPr>
        <p:spPr>
          <a:xfrm>
            <a:off x="5676007" y="3012715"/>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60536C93-28E6-684F-86EF-10924C0A5E85}"/>
              </a:ext>
            </a:extLst>
          </p:cNvPr>
          <p:cNvSpPr/>
          <p:nvPr/>
        </p:nvSpPr>
        <p:spPr>
          <a:xfrm>
            <a:off x="6184946" y="293897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1" name="Oval 50">
            <a:extLst>
              <a:ext uri="{FF2B5EF4-FFF2-40B4-BE49-F238E27FC236}">
                <a16:creationId xmlns:a16="http://schemas.microsoft.com/office/drawing/2014/main" id="{564A5686-3BBF-5A41-AA51-6A247D7BE83E}"/>
              </a:ext>
            </a:extLst>
          </p:cNvPr>
          <p:cNvSpPr/>
          <p:nvPr/>
        </p:nvSpPr>
        <p:spPr>
          <a:xfrm>
            <a:off x="7456330" y="2938973"/>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nvGrpSpPr>
          <p:cNvPr id="59" name="Group 58">
            <a:extLst>
              <a:ext uri="{FF2B5EF4-FFF2-40B4-BE49-F238E27FC236}">
                <a16:creationId xmlns:a16="http://schemas.microsoft.com/office/drawing/2014/main" id="{D3F0321E-B28B-A34B-83A3-CE403E7AD0CE}"/>
              </a:ext>
            </a:extLst>
          </p:cNvPr>
          <p:cNvGrpSpPr/>
          <p:nvPr/>
        </p:nvGrpSpPr>
        <p:grpSpPr>
          <a:xfrm>
            <a:off x="5676007" y="3900188"/>
            <a:ext cx="2586789" cy="161334"/>
            <a:chOff x="4700647" y="2941578"/>
            <a:chExt cx="2586789" cy="161334"/>
          </a:xfrm>
        </p:grpSpPr>
        <p:cxnSp>
          <p:nvCxnSpPr>
            <p:cNvPr id="54" name="Straight Connector 53">
              <a:extLst>
                <a:ext uri="{FF2B5EF4-FFF2-40B4-BE49-F238E27FC236}">
                  <a16:creationId xmlns:a16="http://schemas.microsoft.com/office/drawing/2014/main" id="{770FBD62-9E61-354D-835A-3656535D11E8}"/>
                </a:ext>
              </a:extLst>
            </p:cNvPr>
            <p:cNvCxnSpPr/>
            <p:nvPr/>
          </p:nvCxnSpPr>
          <p:spPr>
            <a:xfrm>
              <a:off x="4700647" y="3015320"/>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F8403DA7-DCC9-4343-A9FA-050E157CDB85}"/>
                </a:ext>
              </a:extLst>
            </p:cNvPr>
            <p:cNvSpPr/>
            <p:nvPr/>
          </p:nvSpPr>
          <p:spPr>
            <a:xfrm>
              <a:off x="6480970" y="294157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7" name="Oval 56">
              <a:extLst>
                <a:ext uri="{FF2B5EF4-FFF2-40B4-BE49-F238E27FC236}">
                  <a16:creationId xmlns:a16="http://schemas.microsoft.com/office/drawing/2014/main" id="{7D7ED610-6CDE-CE48-9113-F62189DBDBC7}"/>
                </a:ext>
              </a:extLst>
            </p:cNvPr>
            <p:cNvSpPr/>
            <p:nvPr/>
          </p:nvSpPr>
          <p:spPr>
            <a:xfrm>
              <a:off x="5220200" y="2955428"/>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60" name="TextBox 59">
            <a:extLst>
              <a:ext uri="{FF2B5EF4-FFF2-40B4-BE49-F238E27FC236}">
                <a16:creationId xmlns:a16="http://schemas.microsoft.com/office/drawing/2014/main" id="{6D205E3C-BC9F-2E4A-9468-BD9F0306634E}"/>
              </a:ext>
            </a:extLst>
          </p:cNvPr>
          <p:cNvSpPr txBox="1"/>
          <p:nvPr/>
        </p:nvSpPr>
        <p:spPr>
          <a:xfrm>
            <a:off x="6087498" y="2588037"/>
            <a:ext cx="420308" cy="369332"/>
          </a:xfrm>
          <a:prstGeom prst="rect">
            <a:avLst/>
          </a:prstGeom>
          <a:noFill/>
        </p:spPr>
        <p:txBody>
          <a:bodyPr wrap="none" rtlCol="0">
            <a:spAutoFit/>
          </a:bodyPr>
          <a:lstStyle/>
          <a:p>
            <a:r>
              <a:rPr lang="en-FR" dirty="0"/>
              <a:t>A </a:t>
            </a:r>
          </a:p>
        </p:txBody>
      </p:sp>
      <p:sp>
        <p:nvSpPr>
          <p:cNvPr id="61" name="TextBox 60">
            <a:extLst>
              <a:ext uri="{FF2B5EF4-FFF2-40B4-BE49-F238E27FC236}">
                <a16:creationId xmlns:a16="http://schemas.microsoft.com/office/drawing/2014/main" id="{C0360323-3539-1546-AE6C-4CA8CD4C8A7A}"/>
              </a:ext>
            </a:extLst>
          </p:cNvPr>
          <p:cNvSpPr txBox="1"/>
          <p:nvPr/>
        </p:nvSpPr>
        <p:spPr>
          <a:xfrm>
            <a:off x="7362745" y="2595020"/>
            <a:ext cx="405880" cy="369332"/>
          </a:xfrm>
          <a:prstGeom prst="rect">
            <a:avLst/>
          </a:prstGeom>
          <a:noFill/>
        </p:spPr>
        <p:txBody>
          <a:bodyPr wrap="none" rtlCol="0">
            <a:spAutoFit/>
          </a:bodyPr>
          <a:lstStyle/>
          <a:p>
            <a:r>
              <a:rPr lang="en-FR" dirty="0"/>
              <a:t>b </a:t>
            </a:r>
          </a:p>
        </p:txBody>
      </p:sp>
      <p:sp>
        <p:nvSpPr>
          <p:cNvPr id="62" name="TextBox 61">
            <a:extLst>
              <a:ext uri="{FF2B5EF4-FFF2-40B4-BE49-F238E27FC236}">
                <a16:creationId xmlns:a16="http://schemas.microsoft.com/office/drawing/2014/main" id="{8461BDE2-12CD-6042-9C64-40070E7ED6FE}"/>
              </a:ext>
            </a:extLst>
          </p:cNvPr>
          <p:cNvSpPr txBox="1"/>
          <p:nvPr/>
        </p:nvSpPr>
        <p:spPr>
          <a:xfrm>
            <a:off x="6093848" y="3557676"/>
            <a:ext cx="420308" cy="369332"/>
          </a:xfrm>
          <a:prstGeom prst="rect">
            <a:avLst/>
          </a:prstGeom>
          <a:noFill/>
        </p:spPr>
        <p:txBody>
          <a:bodyPr wrap="none" rtlCol="0">
            <a:spAutoFit/>
          </a:bodyPr>
          <a:lstStyle/>
          <a:p>
            <a:r>
              <a:rPr lang="en-FR" dirty="0"/>
              <a:t>a </a:t>
            </a:r>
          </a:p>
        </p:txBody>
      </p:sp>
      <p:sp>
        <p:nvSpPr>
          <p:cNvPr id="63" name="TextBox 62">
            <a:extLst>
              <a:ext uri="{FF2B5EF4-FFF2-40B4-BE49-F238E27FC236}">
                <a16:creationId xmlns:a16="http://schemas.microsoft.com/office/drawing/2014/main" id="{9DF37600-60B2-FD4A-9AE0-DD0A64C1EFB4}"/>
              </a:ext>
            </a:extLst>
          </p:cNvPr>
          <p:cNvSpPr txBox="1"/>
          <p:nvPr/>
        </p:nvSpPr>
        <p:spPr>
          <a:xfrm>
            <a:off x="7369095" y="3564659"/>
            <a:ext cx="405880" cy="369332"/>
          </a:xfrm>
          <a:prstGeom prst="rect">
            <a:avLst/>
          </a:prstGeom>
          <a:noFill/>
        </p:spPr>
        <p:txBody>
          <a:bodyPr wrap="none" rtlCol="0">
            <a:spAutoFit/>
          </a:bodyPr>
          <a:lstStyle/>
          <a:p>
            <a:r>
              <a:rPr lang="en-FR" dirty="0"/>
              <a:t>b </a:t>
            </a:r>
          </a:p>
        </p:txBody>
      </p:sp>
      <p:sp>
        <p:nvSpPr>
          <p:cNvPr id="64" name="TextBox 63">
            <a:extLst>
              <a:ext uri="{FF2B5EF4-FFF2-40B4-BE49-F238E27FC236}">
                <a16:creationId xmlns:a16="http://schemas.microsoft.com/office/drawing/2014/main" id="{807CDB93-FF8D-4F4C-A417-685752FDF6D2}"/>
              </a:ext>
            </a:extLst>
          </p:cNvPr>
          <p:cNvSpPr txBox="1"/>
          <p:nvPr/>
        </p:nvSpPr>
        <p:spPr>
          <a:xfrm>
            <a:off x="5140067" y="4844288"/>
            <a:ext cx="3664786" cy="923330"/>
          </a:xfrm>
          <a:prstGeom prst="rect">
            <a:avLst/>
          </a:prstGeom>
          <a:noFill/>
        </p:spPr>
        <p:txBody>
          <a:bodyPr wrap="none" rtlCol="0">
            <a:spAutoFit/>
          </a:bodyPr>
          <a:lstStyle/>
          <a:p>
            <a:r>
              <a:rPr lang="en-FR" dirty="0"/>
              <a:t>W = W</a:t>
            </a:r>
            <a:r>
              <a:rPr lang="en-FR" baseline="-25000" dirty="0"/>
              <a:t>0</a:t>
            </a:r>
            <a:r>
              <a:rPr lang="en-FR" dirty="0"/>
              <a:t> </a:t>
            </a:r>
            <a:r>
              <a:rPr lang="en-FR"/>
              <a:t>+ s</a:t>
            </a:r>
            <a:r>
              <a:rPr lang="en-FR" baseline="-25000"/>
              <a:t>1</a:t>
            </a:r>
            <a:r>
              <a:rPr lang="ru-RU" dirty="0"/>
              <a:t>К</a:t>
            </a:r>
            <a:r>
              <a:rPr lang="en-FR" baseline="-25000"/>
              <a:t>1</a:t>
            </a:r>
            <a:r>
              <a:rPr lang="en-FR"/>
              <a:t> + s</a:t>
            </a:r>
            <a:r>
              <a:rPr lang="en-FR" baseline="-25000"/>
              <a:t>2</a:t>
            </a:r>
            <a:r>
              <a:rPr lang="ru-RU" dirty="0"/>
              <a:t>К</a:t>
            </a:r>
            <a:r>
              <a:rPr lang="en-FR" baseline="-25000"/>
              <a:t>2</a:t>
            </a:r>
            <a:endParaRPr lang="en-FR" baseline="-25000" dirty="0"/>
          </a:p>
          <a:p>
            <a:endParaRPr lang="en-FR" dirty="0"/>
          </a:p>
          <a:p>
            <a:r>
              <a:rPr lang="ru-RU" dirty="0"/>
              <a:t>К</a:t>
            </a:r>
            <a:r>
              <a:rPr lang="en-FR" baseline="-25000"/>
              <a:t>1</a:t>
            </a:r>
            <a:r>
              <a:rPr lang="en-FR"/>
              <a:t>=0 or </a:t>
            </a:r>
            <a:r>
              <a:rPr lang="ru-RU" dirty="0"/>
              <a:t>1  —  Бинарный аллель</a:t>
            </a:r>
            <a:endParaRPr lang="en-FR" dirty="0"/>
          </a:p>
        </p:txBody>
      </p:sp>
      <p:sp>
        <p:nvSpPr>
          <p:cNvPr id="73" name="Rectangle 72">
            <a:extLst>
              <a:ext uri="{FF2B5EF4-FFF2-40B4-BE49-F238E27FC236}">
                <a16:creationId xmlns:a16="http://schemas.microsoft.com/office/drawing/2014/main" id="{01FC67D2-6B66-A942-B0ED-E510EFA28045}"/>
              </a:ext>
            </a:extLst>
          </p:cNvPr>
          <p:cNvSpPr/>
          <p:nvPr/>
        </p:nvSpPr>
        <p:spPr>
          <a:xfrm>
            <a:off x="1316458" y="5305953"/>
            <a:ext cx="619080" cy="369332"/>
          </a:xfrm>
          <a:prstGeom prst="rect">
            <a:avLst/>
          </a:prstGeom>
        </p:spPr>
        <p:txBody>
          <a:bodyPr wrap="none">
            <a:spAutoFit/>
          </a:bodyPr>
          <a:lstStyle/>
          <a:p>
            <a:r>
              <a:rPr lang="en-FR" dirty="0"/>
              <a:t>W</a:t>
            </a:r>
            <a:r>
              <a:rPr lang="en-FR" baseline="-25000" dirty="0"/>
              <a:t>0</a:t>
            </a:r>
            <a:r>
              <a:rPr lang="en-FR" dirty="0"/>
              <a:t>  </a:t>
            </a:r>
          </a:p>
        </p:txBody>
      </p:sp>
      <p:sp>
        <p:nvSpPr>
          <p:cNvPr id="77" name="Rectangle 76">
            <a:extLst>
              <a:ext uri="{FF2B5EF4-FFF2-40B4-BE49-F238E27FC236}">
                <a16:creationId xmlns:a16="http://schemas.microsoft.com/office/drawing/2014/main" id="{955779E5-4B2D-814F-AA8E-B4619A351DD1}"/>
              </a:ext>
            </a:extLst>
          </p:cNvPr>
          <p:cNvSpPr/>
          <p:nvPr/>
        </p:nvSpPr>
        <p:spPr>
          <a:xfrm>
            <a:off x="946327" y="3863755"/>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1</a:t>
            </a:r>
            <a:endParaRPr lang="en-FR" dirty="0"/>
          </a:p>
        </p:txBody>
      </p:sp>
      <p:cxnSp>
        <p:nvCxnSpPr>
          <p:cNvPr id="78" name="Straight Connector 77">
            <a:extLst>
              <a:ext uri="{FF2B5EF4-FFF2-40B4-BE49-F238E27FC236}">
                <a16:creationId xmlns:a16="http://schemas.microsoft.com/office/drawing/2014/main" id="{604F6ABB-CDCF-6942-A3F5-27EDCAA838AB}"/>
              </a:ext>
            </a:extLst>
          </p:cNvPr>
          <p:cNvCxnSpPr>
            <a:cxnSpLocks/>
          </p:cNvCxnSpPr>
          <p:nvPr/>
        </p:nvCxnSpPr>
        <p:spPr>
          <a:xfrm>
            <a:off x="1802195" y="4059830"/>
            <a:ext cx="101721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CE64C1E-F81D-8847-9ED1-9DECAA1E1FD3}"/>
              </a:ext>
            </a:extLst>
          </p:cNvPr>
          <p:cNvCxnSpPr>
            <a:cxnSpLocks/>
          </p:cNvCxnSpPr>
          <p:nvPr/>
        </p:nvCxnSpPr>
        <p:spPr>
          <a:xfrm>
            <a:off x="1806266" y="3553421"/>
            <a:ext cx="2180291"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EE39A7C8-198C-0341-8CB3-08C85AF5E64A}"/>
              </a:ext>
            </a:extLst>
          </p:cNvPr>
          <p:cNvSpPr/>
          <p:nvPr/>
        </p:nvSpPr>
        <p:spPr>
          <a:xfrm>
            <a:off x="515465" y="3328989"/>
            <a:ext cx="1354858" cy="369332"/>
          </a:xfrm>
          <a:prstGeom prst="rect">
            <a:avLst/>
          </a:prstGeom>
        </p:spPr>
        <p:txBody>
          <a:bodyPr wrap="none">
            <a:spAutoFit/>
          </a:bodyPr>
          <a:lstStyle/>
          <a:p>
            <a:r>
              <a:rPr lang="en-FR" dirty="0"/>
              <a:t>W</a:t>
            </a:r>
            <a:r>
              <a:rPr lang="en-FR" baseline="-25000" dirty="0"/>
              <a:t>0</a:t>
            </a:r>
            <a:r>
              <a:rPr lang="ru-RU" baseline="-25000" dirty="0"/>
              <a:t> </a:t>
            </a:r>
            <a:r>
              <a:rPr lang="en-FR" dirty="0"/>
              <a:t>+</a:t>
            </a:r>
            <a:r>
              <a:rPr lang="ru-RU" dirty="0"/>
              <a:t> </a:t>
            </a:r>
            <a:r>
              <a:rPr lang="en-FR" dirty="0"/>
              <a:t>s</a:t>
            </a:r>
            <a:r>
              <a:rPr lang="en-FR" baseline="-25000" dirty="0"/>
              <a:t>1</a:t>
            </a:r>
            <a:r>
              <a:rPr lang="en-FR" dirty="0"/>
              <a:t> + s</a:t>
            </a:r>
            <a:r>
              <a:rPr lang="en-FR" baseline="-25000" dirty="0"/>
              <a:t>2</a:t>
            </a:r>
            <a:endParaRPr lang="en-FR" dirty="0"/>
          </a:p>
        </p:txBody>
      </p:sp>
      <p:sp>
        <p:nvSpPr>
          <p:cNvPr id="45" name="TextBox 44">
            <a:extLst>
              <a:ext uri="{FF2B5EF4-FFF2-40B4-BE49-F238E27FC236}">
                <a16:creationId xmlns:a16="http://schemas.microsoft.com/office/drawing/2014/main" id="{49F41063-9806-214D-A186-C7A256DCFEA6}"/>
              </a:ext>
            </a:extLst>
          </p:cNvPr>
          <p:cNvSpPr txBox="1"/>
          <p:nvPr/>
        </p:nvSpPr>
        <p:spPr>
          <a:xfrm>
            <a:off x="3009026" y="6125533"/>
            <a:ext cx="1111464" cy="369332"/>
          </a:xfrm>
          <a:prstGeom prst="rect">
            <a:avLst/>
          </a:prstGeom>
          <a:noFill/>
        </p:spPr>
        <p:txBody>
          <a:bodyPr wrap="square" rtlCol="0">
            <a:spAutoFit/>
          </a:bodyPr>
          <a:lstStyle/>
          <a:p>
            <a:r>
              <a:rPr lang="en-US" dirty="0" err="1"/>
              <a:t>aB</a:t>
            </a:r>
            <a:endParaRPr lang="en-FR" dirty="0"/>
          </a:p>
        </p:txBody>
      </p:sp>
      <p:cxnSp>
        <p:nvCxnSpPr>
          <p:cNvPr id="53" name="Straight Connector 52">
            <a:extLst>
              <a:ext uri="{FF2B5EF4-FFF2-40B4-BE49-F238E27FC236}">
                <a16:creationId xmlns:a16="http://schemas.microsoft.com/office/drawing/2014/main" id="{8C5F1DBD-959E-9D4C-A558-2112AFC052C5}"/>
              </a:ext>
            </a:extLst>
          </p:cNvPr>
          <p:cNvCxnSpPr>
            <a:cxnSpLocks/>
          </p:cNvCxnSpPr>
          <p:nvPr/>
        </p:nvCxnSpPr>
        <p:spPr>
          <a:xfrm flipV="1">
            <a:off x="2819406" y="4048421"/>
            <a:ext cx="6627" cy="2056071"/>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B0265DA-679E-8642-ACF2-AAF751AABECE}"/>
              </a:ext>
            </a:extLst>
          </p:cNvPr>
          <p:cNvCxnSpPr>
            <a:cxnSpLocks/>
          </p:cNvCxnSpPr>
          <p:nvPr/>
        </p:nvCxnSpPr>
        <p:spPr>
          <a:xfrm flipV="1">
            <a:off x="3983243" y="3555980"/>
            <a:ext cx="0" cy="251978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DAF0E9E-C6F3-DB40-AB8D-E8E8D96F8A5E}"/>
              </a:ext>
            </a:extLst>
          </p:cNvPr>
          <p:cNvCxnSpPr>
            <a:cxnSpLocks/>
          </p:cNvCxnSpPr>
          <p:nvPr/>
        </p:nvCxnSpPr>
        <p:spPr>
          <a:xfrm flipV="1">
            <a:off x="3257992" y="4982351"/>
            <a:ext cx="0" cy="1105772"/>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4787CC86-16DE-AA41-98FF-547075D07F94}"/>
              </a:ext>
            </a:extLst>
          </p:cNvPr>
          <p:cNvCxnSpPr>
            <a:cxnSpLocks/>
          </p:cNvCxnSpPr>
          <p:nvPr/>
        </p:nvCxnSpPr>
        <p:spPr>
          <a:xfrm flipV="1">
            <a:off x="1796846" y="4979381"/>
            <a:ext cx="1450499" cy="54079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3CF8EA8-6690-EE4D-B39A-40F0E0351E39}"/>
              </a:ext>
            </a:extLst>
          </p:cNvPr>
          <p:cNvCxnSpPr>
            <a:cxnSpLocks/>
          </p:cNvCxnSpPr>
          <p:nvPr/>
        </p:nvCxnSpPr>
        <p:spPr>
          <a:xfrm flipV="1">
            <a:off x="3250659" y="3562812"/>
            <a:ext cx="731470" cy="1426519"/>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82319267-E8BA-7D4A-A7CC-E7E0FD1427D2}"/>
              </a:ext>
            </a:extLst>
          </p:cNvPr>
          <p:cNvSpPr/>
          <p:nvPr/>
        </p:nvSpPr>
        <p:spPr>
          <a:xfrm>
            <a:off x="933565" y="4774761"/>
            <a:ext cx="912429" cy="369332"/>
          </a:xfrm>
          <a:prstGeom prst="rect">
            <a:avLst/>
          </a:prstGeom>
        </p:spPr>
        <p:txBody>
          <a:bodyPr wrap="none">
            <a:spAutoFit/>
          </a:bodyPr>
          <a:lstStyle/>
          <a:p>
            <a:r>
              <a:rPr lang="en-FR" dirty="0"/>
              <a:t>W</a:t>
            </a:r>
            <a:r>
              <a:rPr lang="en-FR" baseline="-25000" dirty="0"/>
              <a:t>0 </a:t>
            </a:r>
            <a:r>
              <a:rPr lang="en-FR" dirty="0"/>
              <a:t>+ s</a:t>
            </a:r>
            <a:r>
              <a:rPr lang="en-FR" baseline="-25000" dirty="0"/>
              <a:t>2</a:t>
            </a:r>
            <a:endParaRPr lang="en-FR" dirty="0"/>
          </a:p>
        </p:txBody>
      </p:sp>
      <p:cxnSp>
        <p:nvCxnSpPr>
          <p:cNvPr id="76" name="Straight Connector 75">
            <a:extLst>
              <a:ext uri="{FF2B5EF4-FFF2-40B4-BE49-F238E27FC236}">
                <a16:creationId xmlns:a16="http://schemas.microsoft.com/office/drawing/2014/main" id="{0335CC04-EDAA-4041-98AC-AD37E06C751D}"/>
              </a:ext>
            </a:extLst>
          </p:cNvPr>
          <p:cNvCxnSpPr>
            <a:cxnSpLocks/>
          </p:cNvCxnSpPr>
          <p:nvPr/>
        </p:nvCxnSpPr>
        <p:spPr>
          <a:xfrm>
            <a:off x="1806265" y="4985721"/>
            <a:ext cx="1437767"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F6FB9DDC-E67E-F746-B2C6-4696ED5BA3BC}"/>
              </a:ext>
            </a:extLst>
          </p:cNvPr>
          <p:cNvGrpSpPr/>
          <p:nvPr/>
        </p:nvGrpSpPr>
        <p:grpSpPr>
          <a:xfrm>
            <a:off x="5676006" y="3389729"/>
            <a:ext cx="2586789" cy="147578"/>
            <a:chOff x="5676006" y="3389729"/>
            <a:chExt cx="2586789" cy="147578"/>
          </a:xfrm>
        </p:grpSpPr>
        <p:sp>
          <p:nvSpPr>
            <p:cNvPr id="84" name="Oval 83">
              <a:extLst>
                <a:ext uri="{FF2B5EF4-FFF2-40B4-BE49-F238E27FC236}">
                  <a16:creationId xmlns:a16="http://schemas.microsoft.com/office/drawing/2014/main" id="{11DFD299-127A-CE4C-B8E2-6FEBFD2943E7}"/>
                </a:ext>
              </a:extLst>
            </p:cNvPr>
            <p:cNvSpPr/>
            <p:nvPr/>
          </p:nvSpPr>
          <p:spPr>
            <a:xfrm>
              <a:off x="7467646" y="3389823"/>
              <a:ext cx="147484" cy="1474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80" name="Straight Connector 79">
              <a:extLst>
                <a:ext uri="{FF2B5EF4-FFF2-40B4-BE49-F238E27FC236}">
                  <a16:creationId xmlns:a16="http://schemas.microsoft.com/office/drawing/2014/main" id="{38F1F1D0-B1F5-FE46-B62A-A65A269269A6}"/>
                </a:ext>
              </a:extLst>
            </p:cNvPr>
            <p:cNvCxnSpPr/>
            <p:nvPr/>
          </p:nvCxnSpPr>
          <p:spPr>
            <a:xfrm>
              <a:off x="5676006" y="3463471"/>
              <a:ext cx="2586789"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79CB2F90-FD68-E04C-8C97-DC9FE7FF1365}"/>
                </a:ext>
              </a:extLst>
            </p:cNvPr>
            <p:cNvSpPr/>
            <p:nvPr/>
          </p:nvSpPr>
          <p:spPr>
            <a:xfrm>
              <a:off x="6173629" y="3389729"/>
              <a:ext cx="147484" cy="14748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85" name="TextBox 84">
            <a:extLst>
              <a:ext uri="{FF2B5EF4-FFF2-40B4-BE49-F238E27FC236}">
                <a16:creationId xmlns:a16="http://schemas.microsoft.com/office/drawing/2014/main" id="{EC2851BA-C3A1-0243-AC61-6CDEE570287C}"/>
              </a:ext>
            </a:extLst>
          </p:cNvPr>
          <p:cNvSpPr txBox="1"/>
          <p:nvPr/>
        </p:nvSpPr>
        <p:spPr>
          <a:xfrm>
            <a:off x="6081148" y="3048459"/>
            <a:ext cx="420308" cy="369332"/>
          </a:xfrm>
          <a:prstGeom prst="rect">
            <a:avLst/>
          </a:prstGeom>
          <a:noFill/>
        </p:spPr>
        <p:txBody>
          <a:bodyPr wrap="none" rtlCol="0">
            <a:spAutoFit/>
          </a:bodyPr>
          <a:lstStyle/>
          <a:p>
            <a:r>
              <a:rPr lang="en-FR" dirty="0"/>
              <a:t>a </a:t>
            </a:r>
          </a:p>
        </p:txBody>
      </p:sp>
      <p:sp>
        <p:nvSpPr>
          <p:cNvPr id="88" name="TextBox 87">
            <a:extLst>
              <a:ext uri="{FF2B5EF4-FFF2-40B4-BE49-F238E27FC236}">
                <a16:creationId xmlns:a16="http://schemas.microsoft.com/office/drawing/2014/main" id="{2BFE9E00-FE76-D74B-9A00-EC1E7B9D5194}"/>
              </a:ext>
            </a:extLst>
          </p:cNvPr>
          <p:cNvSpPr txBox="1"/>
          <p:nvPr/>
        </p:nvSpPr>
        <p:spPr>
          <a:xfrm>
            <a:off x="7363284" y="3057315"/>
            <a:ext cx="381836" cy="369332"/>
          </a:xfrm>
          <a:prstGeom prst="rect">
            <a:avLst/>
          </a:prstGeom>
          <a:noFill/>
        </p:spPr>
        <p:txBody>
          <a:bodyPr wrap="none" rtlCol="0">
            <a:spAutoFit/>
          </a:bodyPr>
          <a:lstStyle/>
          <a:p>
            <a:r>
              <a:rPr lang="en-FR" dirty="0"/>
              <a:t>B </a:t>
            </a:r>
          </a:p>
        </p:txBody>
      </p:sp>
      <p:sp>
        <p:nvSpPr>
          <p:cNvPr id="48" name="TextBox 47">
            <a:extLst>
              <a:ext uri="{FF2B5EF4-FFF2-40B4-BE49-F238E27FC236}">
                <a16:creationId xmlns:a16="http://schemas.microsoft.com/office/drawing/2014/main" id="{687C1769-C0F0-7A48-9450-0027181CF49C}"/>
              </a:ext>
            </a:extLst>
          </p:cNvPr>
          <p:cNvSpPr txBox="1"/>
          <p:nvPr/>
        </p:nvSpPr>
        <p:spPr>
          <a:xfrm>
            <a:off x="1247235" y="2344170"/>
            <a:ext cx="757526" cy="369332"/>
          </a:xfrm>
          <a:prstGeom prst="rect">
            <a:avLst/>
          </a:prstGeom>
          <a:noFill/>
        </p:spPr>
        <p:txBody>
          <a:bodyPr wrap="square">
            <a:spAutoFit/>
          </a:bodyPr>
          <a:lstStyle/>
          <a:p>
            <a:r>
              <a:rPr lang="en-FR"/>
              <a:t>W</a:t>
            </a:r>
            <a:endParaRPr lang="en-RU" dirty="0"/>
          </a:p>
        </p:txBody>
      </p:sp>
    </p:spTree>
    <p:extLst>
      <p:ext uri="{BB962C8B-B14F-4D97-AF65-F5344CB8AC3E}">
        <p14:creationId xmlns:p14="http://schemas.microsoft.com/office/powerpoint/2010/main" val="427926670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500"/>
                                        <p:tgtEl>
                                          <p:spTgt spid="3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dissolve">
                                      <p:cBhvr>
                                        <p:cTn id="33" dur="500"/>
                                        <p:tgtEl>
                                          <p:spTgt spid="3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dissolve">
                                      <p:cBhvr>
                                        <p:cTn id="36" dur="500"/>
                                        <p:tgtEl>
                                          <p:spTgt spid="7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dissolve">
                                      <p:cBhvr>
                                        <p:cTn id="39" dur="500"/>
                                        <p:tgtEl>
                                          <p:spTgt spid="77"/>
                                        </p:tgtEl>
                                      </p:cBhvr>
                                    </p:animEffect>
                                  </p:childTnLst>
                                </p:cTn>
                              </p:par>
                              <p:par>
                                <p:cTn id="40" presetID="9"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dissolve">
                                      <p:cBhvr>
                                        <p:cTn id="42" dur="500"/>
                                        <p:tgtEl>
                                          <p:spTgt spid="78"/>
                                        </p:tgtEl>
                                      </p:cBhvr>
                                    </p:animEffect>
                                  </p:childTnLst>
                                </p:cTn>
                              </p:par>
                              <p:par>
                                <p:cTn id="43" presetID="9"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dissolve">
                                      <p:cBhvr>
                                        <p:cTn id="45" dur="500"/>
                                        <p:tgtEl>
                                          <p:spTgt spid="8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dissolve">
                                      <p:cBhvr>
                                        <p:cTn id="48" dur="500"/>
                                        <p:tgtEl>
                                          <p:spTgt spid="8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dissolve">
                                      <p:cBhvr>
                                        <p:cTn id="51" dur="500"/>
                                        <p:tgtEl>
                                          <p:spTgt spid="45"/>
                                        </p:tgtEl>
                                      </p:cBhvr>
                                    </p:animEffect>
                                  </p:childTnLst>
                                </p:cTn>
                              </p:par>
                              <p:par>
                                <p:cTn id="52" presetID="9"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dissolve">
                                      <p:cBhvr>
                                        <p:cTn id="54" dur="500"/>
                                        <p:tgtEl>
                                          <p:spTgt spid="53"/>
                                        </p:tgtEl>
                                      </p:cBhvr>
                                    </p:animEffect>
                                  </p:childTnLst>
                                </p:cTn>
                              </p:par>
                              <p:par>
                                <p:cTn id="55" presetID="9"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dissolve">
                                      <p:cBhvr>
                                        <p:cTn id="57" dur="500"/>
                                        <p:tgtEl>
                                          <p:spTgt spid="68"/>
                                        </p:tgtEl>
                                      </p:cBhvr>
                                    </p:animEffect>
                                  </p:childTnLst>
                                </p:cTn>
                              </p:par>
                              <p:par>
                                <p:cTn id="58" presetID="9" presetClass="entr" presetSubtype="0"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dissolve">
                                      <p:cBhvr>
                                        <p:cTn id="60" dur="500"/>
                                        <p:tgtEl>
                                          <p:spTgt spid="69"/>
                                        </p:tgtEl>
                                      </p:cBhvr>
                                    </p:animEffect>
                                  </p:childTnLst>
                                </p:cTn>
                              </p:par>
                              <p:par>
                                <p:cTn id="61" presetID="9"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dissolve">
                                      <p:cBhvr>
                                        <p:cTn id="63" dur="500"/>
                                        <p:tgtEl>
                                          <p:spTgt spid="70"/>
                                        </p:tgtEl>
                                      </p:cBhvr>
                                    </p:animEffect>
                                  </p:childTnLst>
                                </p:cTn>
                              </p:par>
                              <p:par>
                                <p:cTn id="64" presetID="9"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dissolve">
                                      <p:cBhvr>
                                        <p:cTn id="66" dur="500"/>
                                        <p:tgtEl>
                                          <p:spTgt spid="7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dissolve">
                                      <p:cBhvr>
                                        <p:cTn id="69" dur="500"/>
                                        <p:tgtEl>
                                          <p:spTgt spid="74"/>
                                        </p:tgtEl>
                                      </p:cBhvr>
                                    </p:animEffect>
                                  </p:childTnLst>
                                </p:cTn>
                              </p:par>
                              <p:par>
                                <p:cTn id="70" presetID="9" presetClass="entr" presetSubtype="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dissolve">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64" grpId="0"/>
      <p:bldP spid="73" grpId="0"/>
      <p:bldP spid="77" grpId="0"/>
      <p:bldP spid="86" grpId="0"/>
      <p:bldP spid="45"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7250-6736-284C-827F-04B7F29CAB52}"/>
              </a:ext>
            </a:extLst>
          </p:cNvPr>
          <p:cNvSpPr>
            <a:spLocks noGrp="1"/>
          </p:cNvSpPr>
          <p:nvPr>
            <p:ph type="title" idx="4294967295"/>
          </p:nvPr>
        </p:nvSpPr>
        <p:spPr>
          <a:xfrm>
            <a:off x="326399" y="-92853"/>
            <a:ext cx="7902575" cy="1143000"/>
          </a:xfrm>
        </p:spPr>
        <p:txBody>
          <a:bodyPr/>
          <a:lstStyle/>
          <a:p>
            <a:r>
              <a:rPr lang="ru-RU" dirty="0"/>
              <a:t>Эффект генетического фона</a:t>
            </a:r>
            <a:endParaRPr lang="en-FR" dirty="0"/>
          </a:p>
        </p:txBody>
      </p:sp>
      <p:sp>
        <p:nvSpPr>
          <p:cNvPr id="3" name="Content Placeholder 2">
            <a:extLst>
              <a:ext uri="{FF2B5EF4-FFF2-40B4-BE49-F238E27FC236}">
                <a16:creationId xmlns:a16="http://schemas.microsoft.com/office/drawing/2014/main" id="{532E29F9-1DCE-4D40-8624-FA6A80B363D0}"/>
              </a:ext>
            </a:extLst>
          </p:cNvPr>
          <p:cNvSpPr>
            <a:spLocks noGrp="1"/>
          </p:cNvSpPr>
          <p:nvPr>
            <p:ph idx="4294967295"/>
          </p:nvPr>
        </p:nvSpPr>
        <p:spPr>
          <a:xfrm>
            <a:off x="583911" y="1417348"/>
            <a:ext cx="6508750" cy="696588"/>
          </a:xfrm>
        </p:spPr>
        <p:txBody>
          <a:bodyPr>
            <a:normAutofit/>
          </a:bodyPr>
          <a:lstStyle/>
          <a:p>
            <a:pPr marL="0" indent="0">
              <a:buNone/>
            </a:pPr>
            <a:r>
              <a:rPr lang="ru-RU" sz="1800" dirty="0"/>
              <a:t>Начальное условие: 100% </a:t>
            </a:r>
            <a:r>
              <a:rPr lang="en-US" sz="1800" dirty="0"/>
              <a:t>ab</a:t>
            </a:r>
            <a:r>
              <a:rPr lang="ru-RU" sz="1800" dirty="0"/>
              <a:t>, </a:t>
            </a:r>
            <a:r>
              <a:rPr lang="en-US" sz="1800" dirty="0"/>
              <a:t>f</a:t>
            </a:r>
            <a:r>
              <a:rPr lang="en-US" sz="1800" baseline="-25000" dirty="0"/>
              <a:t>0</a:t>
            </a:r>
            <a:r>
              <a:rPr lang="en-US" sz="1800" dirty="0"/>
              <a:t>=1</a:t>
            </a:r>
          </a:p>
        </p:txBody>
      </p:sp>
      <p:cxnSp>
        <p:nvCxnSpPr>
          <p:cNvPr id="4" name="Straight Arrow Connector 3">
            <a:extLst>
              <a:ext uri="{FF2B5EF4-FFF2-40B4-BE49-F238E27FC236}">
                <a16:creationId xmlns:a16="http://schemas.microsoft.com/office/drawing/2014/main" id="{20E24BFD-78DE-B340-94BF-175F53790459}"/>
              </a:ext>
            </a:extLst>
          </p:cNvPr>
          <p:cNvCxnSpPr>
            <a:cxnSpLocks/>
          </p:cNvCxnSpPr>
          <p:nvPr/>
        </p:nvCxnSpPr>
        <p:spPr>
          <a:xfrm flipV="1">
            <a:off x="1171431" y="2631340"/>
            <a:ext cx="0" cy="359624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9209CEC-6B57-F440-AD9D-AF259BD90127}"/>
              </a:ext>
            </a:extLst>
          </p:cNvPr>
          <p:cNvCxnSpPr>
            <a:cxnSpLocks/>
          </p:cNvCxnSpPr>
          <p:nvPr/>
        </p:nvCxnSpPr>
        <p:spPr>
          <a:xfrm>
            <a:off x="1171431" y="6227583"/>
            <a:ext cx="4069735"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7F37AEA-C68D-F948-9D97-1D9AA19E8AB8}"/>
              </a:ext>
            </a:extLst>
          </p:cNvPr>
          <p:cNvCxnSpPr>
            <a:cxnSpLocks/>
          </p:cNvCxnSpPr>
          <p:nvPr/>
        </p:nvCxnSpPr>
        <p:spPr>
          <a:xfrm>
            <a:off x="1139001" y="3465498"/>
            <a:ext cx="356642" cy="0"/>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15" name="Freeform 14">
            <a:extLst>
              <a:ext uri="{FF2B5EF4-FFF2-40B4-BE49-F238E27FC236}">
                <a16:creationId xmlns:a16="http://schemas.microsoft.com/office/drawing/2014/main" id="{58F36C4A-139F-154E-9380-8F310B0C91E2}"/>
              </a:ext>
            </a:extLst>
          </p:cNvPr>
          <p:cNvSpPr/>
          <p:nvPr/>
        </p:nvSpPr>
        <p:spPr>
          <a:xfrm>
            <a:off x="1179120" y="3429000"/>
            <a:ext cx="3499338"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6" name="Freeform 15">
            <a:extLst>
              <a:ext uri="{FF2B5EF4-FFF2-40B4-BE49-F238E27FC236}">
                <a16:creationId xmlns:a16="http://schemas.microsoft.com/office/drawing/2014/main" id="{831504F3-E0A9-3146-BDC0-00CC8C0AC2C2}"/>
              </a:ext>
            </a:extLst>
          </p:cNvPr>
          <p:cNvSpPr/>
          <p:nvPr/>
        </p:nvSpPr>
        <p:spPr>
          <a:xfrm>
            <a:off x="1168692" y="3429000"/>
            <a:ext cx="2401935"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7" name="Freeform 16">
            <a:extLst>
              <a:ext uri="{FF2B5EF4-FFF2-40B4-BE49-F238E27FC236}">
                <a16:creationId xmlns:a16="http://schemas.microsoft.com/office/drawing/2014/main" id="{F9C2106E-E46C-0B4B-A7A0-AFDE7A8F19F9}"/>
              </a:ext>
            </a:extLst>
          </p:cNvPr>
          <p:cNvSpPr/>
          <p:nvPr/>
        </p:nvSpPr>
        <p:spPr>
          <a:xfrm>
            <a:off x="1158265" y="3429000"/>
            <a:ext cx="1550716" cy="2672862"/>
          </a:xfrm>
          <a:custGeom>
            <a:avLst/>
            <a:gdLst>
              <a:gd name="connsiteX0" fmla="*/ 0 w 3499338"/>
              <a:gd name="connsiteY0" fmla="*/ 0 h 2672862"/>
              <a:gd name="connsiteX1" fmla="*/ 1002323 w 3499338"/>
              <a:gd name="connsiteY1" fmla="*/ 281354 h 2672862"/>
              <a:gd name="connsiteX2" fmla="*/ 1617784 w 3499338"/>
              <a:gd name="connsiteY2" fmla="*/ 896815 h 2672862"/>
              <a:gd name="connsiteX3" fmla="*/ 1934307 w 3499338"/>
              <a:gd name="connsiteY3" fmla="*/ 1670539 h 2672862"/>
              <a:gd name="connsiteX4" fmla="*/ 2215661 w 3499338"/>
              <a:gd name="connsiteY4" fmla="*/ 2145323 h 2672862"/>
              <a:gd name="connsiteX5" fmla="*/ 2848707 w 3499338"/>
              <a:gd name="connsiteY5" fmla="*/ 2497015 h 2672862"/>
              <a:gd name="connsiteX6" fmla="*/ 3499338 w 3499338"/>
              <a:gd name="connsiteY6" fmla="*/ 2672862 h 26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338" h="2672862">
                <a:moveTo>
                  <a:pt x="0" y="0"/>
                </a:moveTo>
                <a:cubicBezTo>
                  <a:pt x="366346" y="65942"/>
                  <a:pt x="732692" y="131885"/>
                  <a:pt x="1002323" y="281354"/>
                </a:cubicBezTo>
                <a:cubicBezTo>
                  <a:pt x="1271954" y="430823"/>
                  <a:pt x="1462453" y="665284"/>
                  <a:pt x="1617784" y="896815"/>
                </a:cubicBezTo>
                <a:cubicBezTo>
                  <a:pt x="1773115" y="1128346"/>
                  <a:pt x="1834661" y="1462454"/>
                  <a:pt x="1934307" y="1670539"/>
                </a:cubicBezTo>
                <a:cubicBezTo>
                  <a:pt x="2033953" y="1878624"/>
                  <a:pt x="2063261" y="2007577"/>
                  <a:pt x="2215661" y="2145323"/>
                </a:cubicBezTo>
                <a:cubicBezTo>
                  <a:pt x="2368061" y="2283069"/>
                  <a:pt x="2634761" y="2409092"/>
                  <a:pt x="2848707" y="2497015"/>
                </a:cubicBezTo>
                <a:cubicBezTo>
                  <a:pt x="3062653" y="2584938"/>
                  <a:pt x="3280995" y="2628900"/>
                  <a:pt x="3499338" y="2672862"/>
                </a:cubicBezTo>
              </a:path>
            </a:pathLst>
          </a:cu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3" name="TextBox 22">
            <a:extLst>
              <a:ext uri="{FF2B5EF4-FFF2-40B4-BE49-F238E27FC236}">
                <a16:creationId xmlns:a16="http://schemas.microsoft.com/office/drawing/2014/main" id="{ECC20593-57B3-3646-9B46-2342DB1A8E69}"/>
              </a:ext>
            </a:extLst>
          </p:cNvPr>
          <p:cNvSpPr txBox="1"/>
          <p:nvPr/>
        </p:nvSpPr>
        <p:spPr>
          <a:xfrm>
            <a:off x="4695964" y="5857526"/>
            <a:ext cx="588623" cy="369332"/>
          </a:xfrm>
          <a:prstGeom prst="rect">
            <a:avLst/>
          </a:prstGeom>
          <a:noFill/>
        </p:spPr>
        <p:txBody>
          <a:bodyPr wrap="none" rtlCol="0">
            <a:spAutoFit/>
          </a:bodyPr>
          <a:lstStyle/>
          <a:p>
            <a:r>
              <a:rPr lang="en-FR" dirty="0">
                <a:solidFill>
                  <a:srgbClr val="FF0000"/>
                </a:solidFill>
              </a:rPr>
              <a:t>s=s</a:t>
            </a:r>
            <a:r>
              <a:rPr lang="en-FR" baseline="-25000" dirty="0">
                <a:solidFill>
                  <a:srgbClr val="FF0000"/>
                </a:solidFill>
              </a:rPr>
              <a:t>2</a:t>
            </a:r>
          </a:p>
        </p:txBody>
      </p:sp>
      <p:sp>
        <p:nvSpPr>
          <p:cNvPr id="24" name="TextBox 23">
            <a:extLst>
              <a:ext uri="{FF2B5EF4-FFF2-40B4-BE49-F238E27FC236}">
                <a16:creationId xmlns:a16="http://schemas.microsoft.com/office/drawing/2014/main" id="{6863D2C3-AB6D-4241-9886-7FED732C8684}"/>
              </a:ext>
            </a:extLst>
          </p:cNvPr>
          <p:cNvSpPr txBox="1"/>
          <p:nvPr/>
        </p:nvSpPr>
        <p:spPr>
          <a:xfrm>
            <a:off x="3610423" y="5857526"/>
            <a:ext cx="588623" cy="369332"/>
          </a:xfrm>
          <a:prstGeom prst="rect">
            <a:avLst/>
          </a:prstGeom>
          <a:noFill/>
        </p:spPr>
        <p:txBody>
          <a:bodyPr wrap="none" rtlCol="0">
            <a:spAutoFit/>
          </a:bodyPr>
          <a:lstStyle/>
          <a:p>
            <a:r>
              <a:rPr lang="en-FR" dirty="0">
                <a:solidFill>
                  <a:srgbClr val="0070C0"/>
                </a:solidFill>
              </a:rPr>
              <a:t>s=s</a:t>
            </a:r>
            <a:r>
              <a:rPr lang="en-FR" baseline="-25000" dirty="0">
                <a:solidFill>
                  <a:srgbClr val="0070C0"/>
                </a:solidFill>
              </a:rPr>
              <a:t>1</a:t>
            </a:r>
          </a:p>
        </p:txBody>
      </p:sp>
      <p:sp>
        <p:nvSpPr>
          <p:cNvPr id="26" name="TextBox 25">
            <a:extLst>
              <a:ext uri="{FF2B5EF4-FFF2-40B4-BE49-F238E27FC236}">
                <a16:creationId xmlns:a16="http://schemas.microsoft.com/office/drawing/2014/main" id="{8196F15A-46AE-3646-A098-9F79DCE69147}"/>
              </a:ext>
            </a:extLst>
          </p:cNvPr>
          <p:cNvSpPr txBox="1"/>
          <p:nvPr/>
        </p:nvSpPr>
        <p:spPr>
          <a:xfrm>
            <a:off x="823067" y="2631340"/>
            <a:ext cx="256802" cy="369332"/>
          </a:xfrm>
          <a:prstGeom prst="rect">
            <a:avLst/>
          </a:prstGeom>
          <a:noFill/>
        </p:spPr>
        <p:txBody>
          <a:bodyPr wrap="none" rtlCol="0">
            <a:spAutoFit/>
          </a:bodyPr>
          <a:lstStyle/>
          <a:p>
            <a:r>
              <a:rPr lang="en-FR" dirty="0">
                <a:solidFill>
                  <a:srgbClr val="C00000"/>
                </a:solidFill>
              </a:rPr>
              <a:t>f</a:t>
            </a:r>
            <a:endParaRPr lang="en-FR" baseline="-25000" dirty="0">
              <a:solidFill>
                <a:srgbClr val="C00000"/>
              </a:solidFill>
            </a:endParaRPr>
          </a:p>
        </p:txBody>
      </p:sp>
      <p:sp>
        <p:nvSpPr>
          <p:cNvPr id="27" name="TextBox 26">
            <a:extLst>
              <a:ext uri="{FF2B5EF4-FFF2-40B4-BE49-F238E27FC236}">
                <a16:creationId xmlns:a16="http://schemas.microsoft.com/office/drawing/2014/main" id="{627838CB-D121-1646-B650-F91B00A54795}"/>
              </a:ext>
            </a:extLst>
          </p:cNvPr>
          <p:cNvSpPr txBox="1"/>
          <p:nvPr/>
        </p:nvSpPr>
        <p:spPr>
          <a:xfrm>
            <a:off x="4973834" y="6290812"/>
            <a:ext cx="263214" cy="369332"/>
          </a:xfrm>
          <a:prstGeom prst="rect">
            <a:avLst/>
          </a:prstGeom>
          <a:noFill/>
        </p:spPr>
        <p:txBody>
          <a:bodyPr wrap="none" rtlCol="0">
            <a:spAutoFit/>
          </a:bodyPr>
          <a:lstStyle/>
          <a:p>
            <a:r>
              <a:rPr lang="en-FR" dirty="0">
                <a:solidFill>
                  <a:srgbClr val="C00000"/>
                </a:solidFill>
              </a:rPr>
              <a:t>t</a:t>
            </a:r>
            <a:endParaRPr lang="en-FR" baseline="-25000" dirty="0">
              <a:solidFill>
                <a:srgbClr val="C00000"/>
              </a:solidFill>
            </a:endParaRPr>
          </a:p>
        </p:txBody>
      </p:sp>
      <p:cxnSp>
        <p:nvCxnSpPr>
          <p:cNvPr id="28" name="Straight Connector 27">
            <a:extLst>
              <a:ext uri="{FF2B5EF4-FFF2-40B4-BE49-F238E27FC236}">
                <a16:creationId xmlns:a16="http://schemas.microsoft.com/office/drawing/2014/main" id="{1A1998A8-3134-6D49-9E0F-7A8247194AD2}"/>
              </a:ext>
            </a:extLst>
          </p:cNvPr>
          <p:cNvCxnSpPr>
            <a:cxnSpLocks/>
          </p:cNvCxnSpPr>
          <p:nvPr/>
        </p:nvCxnSpPr>
        <p:spPr>
          <a:xfrm flipV="1">
            <a:off x="2961223" y="4765431"/>
            <a:ext cx="0" cy="146215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EFD5965-9B1E-F448-9776-9604C8D12252}"/>
              </a:ext>
            </a:extLst>
          </p:cNvPr>
          <p:cNvSpPr txBox="1"/>
          <p:nvPr/>
        </p:nvSpPr>
        <p:spPr>
          <a:xfrm>
            <a:off x="2165565" y="6211729"/>
            <a:ext cx="777777" cy="369332"/>
          </a:xfrm>
          <a:prstGeom prst="rect">
            <a:avLst/>
          </a:prstGeom>
          <a:noFill/>
        </p:spPr>
        <p:txBody>
          <a:bodyPr wrap="none" rtlCol="0">
            <a:spAutoFit/>
          </a:bodyPr>
          <a:lstStyle/>
          <a:p>
            <a:r>
              <a:rPr lang="en-FR" dirty="0">
                <a:solidFill>
                  <a:srgbClr val="FF0000"/>
                </a:solidFill>
              </a:rPr>
              <a:t>t</a:t>
            </a:r>
            <a:r>
              <a:rPr lang="en-FR" baseline="-25000" dirty="0">
                <a:solidFill>
                  <a:srgbClr val="FF0000"/>
                </a:solidFill>
              </a:rPr>
              <a:t>50</a:t>
            </a:r>
            <a:r>
              <a:rPr lang="en-FR" dirty="0">
                <a:solidFill>
                  <a:srgbClr val="FF0000"/>
                </a:solidFill>
              </a:rPr>
              <a:t>(s</a:t>
            </a:r>
            <a:r>
              <a:rPr lang="en-FR" baseline="-25000" dirty="0">
                <a:solidFill>
                  <a:srgbClr val="FF0000"/>
                </a:solidFill>
              </a:rPr>
              <a:t>2</a:t>
            </a:r>
            <a:r>
              <a:rPr lang="en-FR" dirty="0">
                <a:solidFill>
                  <a:srgbClr val="FF0000"/>
                </a:solidFill>
              </a:rPr>
              <a:t>)</a:t>
            </a:r>
          </a:p>
        </p:txBody>
      </p:sp>
      <p:cxnSp>
        <p:nvCxnSpPr>
          <p:cNvPr id="32" name="Straight Connector 31">
            <a:extLst>
              <a:ext uri="{FF2B5EF4-FFF2-40B4-BE49-F238E27FC236}">
                <a16:creationId xmlns:a16="http://schemas.microsoft.com/office/drawing/2014/main" id="{1CA0329A-CB10-EF43-A6A5-AD94FBD3EDFE}"/>
              </a:ext>
            </a:extLst>
          </p:cNvPr>
          <p:cNvCxnSpPr>
            <a:cxnSpLocks/>
          </p:cNvCxnSpPr>
          <p:nvPr/>
        </p:nvCxnSpPr>
        <p:spPr>
          <a:xfrm flipH="1" flipV="1">
            <a:off x="1196819" y="4730260"/>
            <a:ext cx="1777918" cy="36501"/>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67BBA51C-710D-6947-B436-EDA4B3C4489A}"/>
              </a:ext>
            </a:extLst>
          </p:cNvPr>
          <p:cNvSpPr txBox="1"/>
          <p:nvPr/>
        </p:nvSpPr>
        <p:spPr>
          <a:xfrm>
            <a:off x="675147" y="4545594"/>
            <a:ext cx="505267" cy="369332"/>
          </a:xfrm>
          <a:prstGeom prst="rect">
            <a:avLst/>
          </a:prstGeom>
          <a:noFill/>
        </p:spPr>
        <p:txBody>
          <a:bodyPr wrap="none" rtlCol="0">
            <a:spAutoFit/>
          </a:bodyPr>
          <a:lstStyle/>
          <a:p>
            <a:r>
              <a:rPr lang="en-FR" dirty="0">
                <a:solidFill>
                  <a:srgbClr val="C00000"/>
                </a:solidFill>
              </a:rPr>
              <a:t>0.5</a:t>
            </a:r>
            <a:endParaRPr lang="en-FR" baseline="-25000" dirty="0">
              <a:solidFill>
                <a:srgbClr val="C00000"/>
              </a:solidFill>
            </a:endParaRPr>
          </a:p>
        </p:txBody>
      </p:sp>
      <p:sp>
        <p:nvSpPr>
          <p:cNvPr id="37" name="TextBox 36">
            <a:extLst>
              <a:ext uri="{FF2B5EF4-FFF2-40B4-BE49-F238E27FC236}">
                <a16:creationId xmlns:a16="http://schemas.microsoft.com/office/drawing/2014/main" id="{0EE53FCC-862A-1D42-B4A7-E7B70931B5FE}"/>
              </a:ext>
            </a:extLst>
          </p:cNvPr>
          <p:cNvSpPr txBox="1"/>
          <p:nvPr/>
        </p:nvSpPr>
        <p:spPr>
          <a:xfrm>
            <a:off x="800331" y="3237562"/>
            <a:ext cx="298874" cy="369332"/>
          </a:xfrm>
          <a:prstGeom prst="rect">
            <a:avLst/>
          </a:prstGeom>
          <a:noFill/>
        </p:spPr>
        <p:txBody>
          <a:bodyPr wrap="square" rtlCol="0">
            <a:spAutoFit/>
          </a:bodyPr>
          <a:lstStyle/>
          <a:p>
            <a:r>
              <a:rPr lang="en-FR" dirty="0">
                <a:solidFill>
                  <a:srgbClr val="C00000"/>
                </a:solidFill>
              </a:rPr>
              <a:t>1</a:t>
            </a:r>
            <a:endParaRPr lang="en-FR" baseline="-25000" dirty="0">
              <a:solidFill>
                <a:srgbClr val="C00000"/>
              </a:solidFill>
            </a:endParaRPr>
          </a:p>
        </p:txBody>
      </p:sp>
      <p:sp>
        <p:nvSpPr>
          <p:cNvPr id="38" name="TextBox 37">
            <a:extLst>
              <a:ext uri="{FF2B5EF4-FFF2-40B4-BE49-F238E27FC236}">
                <a16:creationId xmlns:a16="http://schemas.microsoft.com/office/drawing/2014/main" id="{D388EDC3-67C4-9E4B-9FAC-481FF806FBA8}"/>
              </a:ext>
            </a:extLst>
          </p:cNvPr>
          <p:cNvSpPr txBox="1"/>
          <p:nvPr/>
        </p:nvSpPr>
        <p:spPr>
          <a:xfrm>
            <a:off x="823278" y="5978714"/>
            <a:ext cx="298874" cy="369332"/>
          </a:xfrm>
          <a:prstGeom prst="rect">
            <a:avLst/>
          </a:prstGeom>
          <a:noFill/>
        </p:spPr>
        <p:txBody>
          <a:bodyPr wrap="square" rtlCol="0">
            <a:spAutoFit/>
          </a:bodyPr>
          <a:lstStyle/>
          <a:p>
            <a:r>
              <a:rPr lang="en-FR" dirty="0">
                <a:solidFill>
                  <a:srgbClr val="C00000"/>
                </a:solidFill>
              </a:rPr>
              <a:t>0</a:t>
            </a:r>
            <a:endParaRPr lang="en-FR" baseline="-25000" dirty="0">
              <a:solidFill>
                <a:srgbClr val="C00000"/>
              </a:solidFill>
            </a:endParaRPr>
          </a:p>
        </p:txBody>
      </p:sp>
      <p:sp>
        <p:nvSpPr>
          <p:cNvPr id="39" name="TextBox 38">
            <a:extLst>
              <a:ext uri="{FF2B5EF4-FFF2-40B4-BE49-F238E27FC236}">
                <a16:creationId xmlns:a16="http://schemas.microsoft.com/office/drawing/2014/main" id="{BC14CA38-82D2-B541-B3DC-E769E1593AAB}"/>
              </a:ext>
            </a:extLst>
          </p:cNvPr>
          <p:cNvSpPr txBox="1"/>
          <p:nvPr/>
        </p:nvSpPr>
        <p:spPr>
          <a:xfrm>
            <a:off x="1188899" y="6191309"/>
            <a:ext cx="1135247" cy="369332"/>
          </a:xfrm>
          <a:prstGeom prst="rect">
            <a:avLst/>
          </a:prstGeom>
          <a:noFill/>
        </p:spPr>
        <p:txBody>
          <a:bodyPr wrap="none" rtlCol="0">
            <a:spAutoFit/>
          </a:bodyPr>
          <a:lstStyle/>
          <a:p>
            <a:r>
              <a:rPr lang="en-FR" dirty="0">
                <a:solidFill>
                  <a:srgbClr val="00B050"/>
                </a:solidFill>
              </a:rPr>
              <a:t>t</a:t>
            </a:r>
            <a:r>
              <a:rPr lang="en-FR" baseline="-25000" dirty="0">
                <a:solidFill>
                  <a:srgbClr val="00B050"/>
                </a:solidFill>
              </a:rPr>
              <a:t>50</a:t>
            </a:r>
            <a:r>
              <a:rPr lang="en-FR" dirty="0">
                <a:solidFill>
                  <a:srgbClr val="00B050"/>
                </a:solidFill>
              </a:rPr>
              <a:t>(s</a:t>
            </a:r>
            <a:r>
              <a:rPr lang="en-FR" baseline="-25000" dirty="0">
                <a:solidFill>
                  <a:srgbClr val="00B050"/>
                </a:solidFill>
              </a:rPr>
              <a:t>1</a:t>
            </a:r>
            <a:r>
              <a:rPr lang="en-FR" dirty="0">
                <a:solidFill>
                  <a:srgbClr val="00B050"/>
                </a:solidFill>
              </a:rPr>
              <a:t>+s</a:t>
            </a:r>
            <a:r>
              <a:rPr lang="en-FR" baseline="-25000" dirty="0">
                <a:solidFill>
                  <a:srgbClr val="00B050"/>
                </a:solidFill>
              </a:rPr>
              <a:t>2</a:t>
            </a:r>
            <a:r>
              <a:rPr lang="en-FR" dirty="0">
                <a:solidFill>
                  <a:srgbClr val="00B050"/>
                </a:solidFill>
              </a:rPr>
              <a:t>)</a:t>
            </a:r>
          </a:p>
        </p:txBody>
      </p:sp>
      <p:sp>
        <p:nvSpPr>
          <p:cNvPr id="40" name="TextBox 39">
            <a:extLst>
              <a:ext uri="{FF2B5EF4-FFF2-40B4-BE49-F238E27FC236}">
                <a16:creationId xmlns:a16="http://schemas.microsoft.com/office/drawing/2014/main" id="{9617FD69-C2C4-634C-9EB3-026F9713A30B}"/>
              </a:ext>
            </a:extLst>
          </p:cNvPr>
          <p:cNvSpPr txBox="1"/>
          <p:nvPr/>
        </p:nvSpPr>
        <p:spPr>
          <a:xfrm>
            <a:off x="2832645" y="6210662"/>
            <a:ext cx="777777" cy="369332"/>
          </a:xfrm>
          <a:prstGeom prst="rect">
            <a:avLst/>
          </a:prstGeom>
          <a:noFill/>
        </p:spPr>
        <p:txBody>
          <a:bodyPr wrap="none" rtlCol="0">
            <a:spAutoFit/>
          </a:bodyPr>
          <a:lstStyle/>
          <a:p>
            <a:r>
              <a:rPr lang="en-FR" dirty="0">
                <a:solidFill>
                  <a:srgbClr val="0070C0"/>
                </a:solidFill>
              </a:rPr>
              <a:t>t</a:t>
            </a:r>
            <a:r>
              <a:rPr lang="en-FR" baseline="-25000" dirty="0">
                <a:solidFill>
                  <a:srgbClr val="0070C0"/>
                </a:solidFill>
              </a:rPr>
              <a:t>50</a:t>
            </a:r>
            <a:r>
              <a:rPr lang="en-FR" dirty="0">
                <a:solidFill>
                  <a:srgbClr val="0070C0"/>
                </a:solidFill>
              </a:rPr>
              <a:t>(s</a:t>
            </a:r>
            <a:r>
              <a:rPr lang="en-FR" baseline="-25000" dirty="0">
                <a:solidFill>
                  <a:srgbClr val="0070C0"/>
                </a:solidFill>
              </a:rPr>
              <a:t>1</a:t>
            </a:r>
            <a:r>
              <a:rPr lang="en-FR" dirty="0">
                <a:solidFill>
                  <a:srgbClr val="0070C0"/>
                </a:solidFill>
              </a:rPr>
              <a:t>)</a:t>
            </a:r>
          </a:p>
        </p:txBody>
      </p:sp>
      <p:cxnSp>
        <p:nvCxnSpPr>
          <p:cNvPr id="41" name="Straight Connector 40">
            <a:extLst>
              <a:ext uri="{FF2B5EF4-FFF2-40B4-BE49-F238E27FC236}">
                <a16:creationId xmlns:a16="http://schemas.microsoft.com/office/drawing/2014/main" id="{2AEEA7F0-E303-9C4D-BBB4-1E108CD7C147}"/>
              </a:ext>
            </a:extLst>
          </p:cNvPr>
          <p:cNvCxnSpPr>
            <a:cxnSpLocks/>
          </p:cNvCxnSpPr>
          <p:nvPr/>
        </p:nvCxnSpPr>
        <p:spPr>
          <a:xfrm flipV="1">
            <a:off x="2392683" y="4765431"/>
            <a:ext cx="0" cy="1462152"/>
          </a:xfrm>
          <a:prstGeom prst="line">
            <a:avLst/>
          </a:prstGeom>
          <a:ln w="12700">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DC43A5-D430-9F40-AF5E-F6265F043861}"/>
              </a:ext>
            </a:extLst>
          </p:cNvPr>
          <p:cNvCxnSpPr>
            <a:cxnSpLocks/>
          </p:cNvCxnSpPr>
          <p:nvPr/>
        </p:nvCxnSpPr>
        <p:spPr>
          <a:xfrm flipV="1">
            <a:off x="1943088" y="4748510"/>
            <a:ext cx="0" cy="1462152"/>
          </a:xfrm>
          <a:prstGeom prst="line">
            <a:avLst/>
          </a:prstGeom>
          <a:ln w="12700">
            <a:solidFill>
              <a:srgbClr val="00B050"/>
            </a:solidFill>
            <a:prstDash val="sysDash"/>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8F1E0085-5574-E242-BDF1-4596ACC22E82}"/>
              </a:ext>
            </a:extLst>
          </p:cNvPr>
          <p:cNvSpPr txBox="1"/>
          <p:nvPr/>
        </p:nvSpPr>
        <p:spPr>
          <a:xfrm>
            <a:off x="2392683" y="3465498"/>
            <a:ext cx="473206" cy="369332"/>
          </a:xfrm>
          <a:prstGeom prst="rect">
            <a:avLst/>
          </a:prstGeom>
          <a:noFill/>
        </p:spPr>
        <p:txBody>
          <a:bodyPr wrap="none" rtlCol="0">
            <a:spAutoFit/>
          </a:bodyPr>
          <a:lstStyle/>
          <a:p>
            <a:r>
              <a:rPr lang="ru-RU" dirty="0">
                <a:solidFill>
                  <a:srgbClr val="FF0000"/>
                </a:solidFill>
              </a:rPr>
              <a:t>а</a:t>
            </a:r>
            <a:r>
              <a:rPr lang="en-US" dirty="0">
                <a:solidFill>
                  <a:srgbClr val="FF0000"/>
                </a:solidFill>
              </a:rPr>
              <a:t>B</a:t>
            </a:r>
            <a:endParaRPr lang="en-FR" dirty="0">
              <a:solidFill>
                <a:srgbClr val="FF0000"/>
              </a:solidFill>
            </a:endParaRPr>
          </a:p>
        </p:txBody>
      </p:sp>
      <p:sp>
        <p:nvSpPr>
          <p:cNvPr id="44" name="TextBox 43">
            <a:extLst>
              <a:ext uri="{FF2B5EF4-FFF2-40B4-BE49-F238E27FC236}">
                <a16:creationId xmlns:a16="http://schemas.microsoft.com/office/drawing/2014/main" id="{CCB2E65F-43B4-AA42-9FB0-7CB65A2CA545}"/>
              </a:ext>
            </a:extLst>
          </p:cNvPr>
          <p:cNvSpPr txBox="1"/>
          <p:nvPr/>
        </p:nvSpPr>
        <p:spPr>
          <a:xfrm>
            <a:off x="2172099" y="3960551"/>
            <a:ext cx="513282" cy="369332"/>
          </a:xfrm>
          <a:prstGeom prst="rect">
            <a:avLst/>
          </a:prstGeom>
          <a:noFill/>
        </p:spPr>
        <p:txBody>
          <a:bodyPr wrap="square" rtlCol="0">
            <a:spAutoFit/>
          </a:bodyPr>
          <a:lstStyle/>
          <a:p>
            <a:r>
              <a:rPr lang="en-US" dirty="0">
                <a:solidFill>
                  <a:srgbClr val="0070C0"/>
                </a:solidFill>
              </a:rPr>
              <a:t>Ab</a:t>
            </a:r>
            <a:endParaRPr lang="en-FR" dirty="0">
              <a:solidFill>
                <a:srgbClr val="0070C0"/>
              </a:solidFill>
            </a:endParaRPr>
          </a:p>
        </p:txBody>
      </p:sp>
      <p:sp>
        <p:nvSpPr>
          <p:cNvPr id="45" name="TextBox 44">
            <a:extLst>
              <a:ext uri="{FF2B5EF4-FFF2-40B4-BE49-F238E27FC236}">
                <a16:creationId xmlns:a16="http://schemas.microsoft.com/office/drawing/2014/main" id="{11B03F95-A678-8349-ADD9-05C864E719AC}"/>
              </a:ext>
            </a:extLst>
          </p:cNvPr>
          <p:cNvSpPr txBox="1"/>
          <p:nvPr/>
        </p:nvSpPr>
        <p:spPr>
          <a:xfrm>
            <a:off x="1418969" y="4153937"/>
            <a:ext cx="513282" cy="369332"/>
          </a:xfrm>
          <a:prstGeom prst="rect">
            <a:avLst/>
          </a:prstGeom>
          <a:noFill/>
        </p:spPr>
        <p:txBody>
          <a:bodyPr wrap="square" rtlCol="0">
            <a:spAutoFit/>
          </a:bodyPr>
          <a:lstStyle/>
          <a:p>
            <a:r>
              <a:rPr lang="en-US" dirty="0">
                <a:solidFill>
                  <a:srgbClr val="00B050"/>
                </a:solidFill>
              </a:rPr>
              <a:t>AB</a:t>
            </a:r>
            <a:endParaRPr lang="en-FR" dirty="0">
              <a:solidFill>
                <a:srgbClr val="00B050"/>
              </a:solidFill>
            </a:endParaRPr>
          </a:p>
        </p:txBody>
      </p:sp>
      <p:cxnSp>
        <p:nvCxnSpPr>
          <p:cNvPr id="47" name="Straight Connector 46">
            <a:extLst>
              <a:ext uri="{FF2B5EF4-FFF2-40B4-BE49-F238E27FC236}">
                <a16:creationId xmlns:a16="http://schemas.microsoft.com/office/drawing/2014/main" id="{2A4C4168-3069-6D47-8801-9D7BA751F96D}"/>
              </a:ext>
            </a:extLst>
          </p:cNvPr>
          <p:cNvCxnSpPr/>
          <p:nvPr/>
        </p:nvCxnSpPr>
        <p:spPr>
          <a:xfrm flipH="1">
            <a:off x="2928789" y="4523269"/>
            <a:ext cx="351141" cy="42801"/>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E22B452-453E-DE41-AAA0-9B38D7F15EE1}"/>
              </a:ext>
            </a:extLst>
          </p:cNvPr>
          <p:cNvCxnSpPr>
            <a:cxnSpLocks/>
          </p:cNvCxnSpPr>
          <p:nvPr/>
        </p:nvCxnSpPr>
        <p:spPr>
          <a:xfrm flipH="1">
            <a:off x="2461222" y="4536874"/>
            <a:ext cx="816298" cy="389530"/>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F8F946F-C026-234E-848D-CF7858D695CC}"/>
              </a:ext>
            </a:extLst>
          </p:cNvPr>
          <p:cNvCxnSpPr>
            <a:cxnSpLocks/>
          </p:cNvCxnSpPr>
          <p:nvPr/>
        </p:nvCxnSpPr>
        <p:spPr>
          <a:xfrm flipH="1">
            <a:off x="1993655" y="4536873"/>
            <a:ext cx="1280061" cy="403136"/>
          </a:xfrm>
          <a:prstGeom prst="line">
            <a:avLst/>
          </a:prstGeom>
          <a:ln w="0">
            <a:solidFill>
              <a:schemeClr val="accent6"/>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CF86F23C-496C-1B49-B82A-9343D2AD6930}"/>
              </a:ext>
            </a:extLst>
          </p:cNvPr>
          <p:cNvSpPr txBox="1"/>
          <p:nvPr/>
        </p:nvSpPr>
        <p:spPr>
          <a:xfrm>
            <a:off x="1414701" y="5816068"/>
            <a:ext cx="1095172" cy="369332"/>
          </a:xfrm>
          <a:prstGeom prst="rect">
            <a:avLst/>
          </a:prstGeom>
          <a:noFill/>
        </p:spPr>
        <p:txBody>
          <a:bodyPr wrap="none" rtlCol="0">
            <a:spAutoFit/>
          </a:bodyPr>
          <a:lstStyle/>
          <a:p>
            <a:r>
              <a:rPr lang="en-FR" dirty="0">
                <a:solidFill>
                  <a:srgbClr val="00B050"/>
                </a:solidFill>
              </a:rPr>
              <a:t>s = s</a:t>
            </a:r>
            <a:r>
              <a:rPr lang="en-FR" baseline="-25000" dirty="0">
                <a:solidFill>
                  <a:srgbClr val="00B050"/>
                </a:solidFill>
              </a:rPr>
              <a:t>1</a:t>
            </a:r>
            <a:r>
              <a:rPr lang="en-FR" dirty="0">
                <a:solidFill>
                  <a:srgbClr val="00B050"/>
                </a:solidFill>
              </a:rPr>
              <a:t>+ s</a:t>
            </a:r>
            <a:r>
              <a:rPr lang="en-FR" baseline="-25000" dirty="0">
                <a:solidFill>
                  <a:srgbClr val="00B050"/>
                </a:solidFill>
              </a:rPr>
              <a:t>2</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9E7AF08F-CB65-9D40-AB0E-5A542CFE8E50}"/>
                  </a:ext>
                </a:extLst>
              </p:cNvPr>
              <p:cNvSpPr txBox="1"/>
              <p:nvPr/>
            </p:nvSpPr>
            <p:spPr>
              <a:xfrm>
                <a:off x="3213466" y="4098622"/>
                <a:ext cx="5971897" cy="662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RU" i="1" smtClean="0">
                          <a:latin typeface="Cambria Math" panose="02040503050406030204" pitchFamily="18" charset="0"/>
                        </a:rPr>
                        <m:t>𝑓</m:t>
                      </m:r>
                      <m:d>
                        <m:dPr>
                          <m:ctrlPr>
                            <a:rPr lang="en-RU" i="1">
                              <a:solidFill>
                                <a:srgbClr val="836967"/>
                              </a:solidFill>
                              <a:latin typeface="Cambria Math" panose="02040503050406030204" pitchFamily="18" charset="0"/>
                            </a:rPr>
                          </m:ctrlPr>
                        </m:dPr>
                        <m:e>
                          <m:r>
                            <a:rPr lang="en-RU" i="1">
                              <a:latin typeface="Cambria Math" panose="02040503050406030204" pitchFamily="18" charset="0"/>
                            </a:rPr>
                            <m:t>𝑡</m:t>
                          </m:r>
                        </m:e>
                      </m:d>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𝜇</m:t>
                          </m:r>
                        </m:num>
                        <m:den>
                          <m:r>
                            <a:rPr lang="en-RU" i="1">
                              <a:latin typeface="Cambria Math" panose="02040503050406030204" pitchFamily="18" charset="0"/>
                            </a:rPr>
                            <m:t>𝑠</m:t>
                          </m:r>
                        </m:den>
                      </m:f>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0">
                              <a:latin typeface="Cambria Math" panose="02040503050406030204" pitchFamily="18" charset="0"/>
                            </a:rPr>
                            <m:t>1</m:t>
                          </m:r>
                        </m:num>
                        <m:den>
                          <m:r>
                            <a:rPr lang="en-RU" i="0">
                              <a:latin typeface="Cambria Math" panose="02040503050406030204" pitchFamily="18" charset="0"/>
                            </a:rPr>
                            <m:t>1+</m:t>
                          </m:r>
                          <m:sSup>
                            <m:sSupPr>
                              <m:ctrlPr>
                                <a:rPr lang="en-RU" i="1">
                                  <a:solidFill>
                                    <a:srgbClr val="836967"/>
                                  </a:solidFill>
                                  <a:latin typeface="Cambria Math" panose="02040503050406030204" pitchFamily="18" charset="0"/>
                                </a:rPr>
                              </m:ctrlPr>
                            </m:sSupPr>
                            <m:e>
                              <m:r>
                                <a:rPr lang="en-RU" i="1">
                                  <a:latin typeface="Cambria Math" panose="02040503050406030204" pitchFamily="18" charset="0"/>
                                </a:rPr>
                                <m:t>𝑒</m:t>
                              </m:r>
                            </m:e>
                            <m:sup>
                              <m:r>
                                <a:rPr lang="en-RU" i="1">
                                  <a:latin typeface="Cambria Math" panose="02040503050406030204" pitchFamily="18" charset="0"/>
                                </a:rPr>
                                <m:t>𝑠</m:t>
                              </m:r>
                              <m:d>
                                <m:dPr>
                                  <m:ctrlPr>
                                    <a:rPr lang="en-RU" i="1">
                                      <a:solidFill>
                                        <a:srgbClr val="836967"/>
                                      </a:solidFill>
                                      <a:latin typeface="Cambria Math" panose="02040503050406030204" pitchFamily="18" charset="0"/>
                                    </a:rPr>
                                  </m:ctrlPr>
                                </m:dPr>
                                <m:e>
                                  <m:r>
                                    <a:rPr lang="en-RU" i="1">
                                      <a:latin typeface="Cambria Math" panose="02040503050406030204" pitchFamily="18" charset="0"/>
                                    </a:rPr>
                                    <m:t>𝑡</m:t>
                                  </m:r>
                                  <m:r>
                                    <a:rPr lang="en-RU" i="0">
                                      <a:latin typeface="Cambria Math" panose="02040503050406030204" pitchFamily="18" charset="0"/>
                                    </a:rPr>
                                    <m:t>−</m:t>
                                  </m:r>
                                  <m:sSub>
                                    <m:sSubPr>
                                      <m:ctrlPr>
                                        <a:rPr lang="en-RU" i="1">
                                          <a:solidFill>
                                            <a:srgbClr val="836967"/>
                                          </a:solidFill>
                                          <a:latin typeface="Cambria Math" panose="02040503050406030204" pitchFamily="18" charset="0"/>
                                        </a:rPr>
                                      </m:ctrlPr>
                                    </m:sSubPr>
                                    <m:e>
                                      <m:r>
                                        <a:rPr lang="en-RU" i="1">
                                          <a:latin typeface="Cambria Math" panose="02040503050406030204" pitchFamily="18" charset="0"/>
                                        </a:rPr>
                                        <m:t>𝑡</m:t>
                                      </m:r>
                                    </m:e>
                                    <m:sub>
                                      <m:r>
                                        <a:rPr lang="en-RU" i="0">
                                          <a:latin typeface="Cambria Math" panose="02040503050406030204" pitchFamily="18" charset="0"/>
                                        </a:rPr>
                                        <m:t>50</m:t>
                                      </m:r>
                                    </m:sub>
                                  </m:sSub>
                                </m:e>
                              </m:d>
                            </m:sup>
                          </m:sSup>
                        </m:den>
                      </m:f>
                      <m:r>
                        <a:rPr lang="en-RU" i="0">
                          <a:latin typeface="Cambria Math" panose="02040503050406030204" pitchFamily="18" charset="0"/>
                        </a:rPr>
                        <m:t>+</m:t>
                      </m:r>
                      <m:r>
                        <a:rPr lang="en-RU" i="1">
                          <a:latin typeface="Cambria Math" panose="02040503050406030204" pitchFamily="18" charset="0"/>
                        </a:rPr>
                        <m:t>𝑂</m:t>
                      </m:r>
                      <m:d>
                        <m:dPr>
                          <m:begChr m:val="["/>
                          <m:endChr m:val="]"/>
                          <m:ctrlPr>
                            <a:rPr lang="en-RU" i="1">
                              <a:solidFill>
                                <a:srgbClr val="836967"/>
                              </a:solidFill>
                              <a:latin typeface="Cambria Math" panose="02040503050406030204" pitchFamily="18" charset="0"/>
                            </a:rPr>
                          </m:ctrlPr>
                        </m:dPr>
                        <m:e>
                          <m:sSup>
                            <m:sSupPr>
                              <m:ctrlPr>
                                <a:rPr lang="en-RU" i="1">
                                  <a:solidFill>
                                    <a:srgbClr val="836967"/>
                                  </a:solidFill>
                                  <a:latin typeface="Cambria Math" panose="02040503050406030204" pitchFamily="18" charset="0"/>
                                </a:rPr>
                              </m:ctrlPr>
                            </m:sSupPr>
                            <m:e>
                              <m:d>
                                <m:dPr>
                                  <m:ctrlPr>
                                    <a:rPr lang="en-RU" i="1">
                                      <a:solidFill>
                                        <a:srgbClr val="836967"/>
                                      </a:solidFill>
                                      <a:latin typeface="Cambria Math" panose="02040503050406030204" pitchFamily="18" charset="0"/>
                                    </a:rPr>
                                  </m:ctrlPr>
                                </m:dPr>
                                <m:e>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𝜇</m:t>
                                      </m:r>
                                    </m:num>
                                    <m:den>
                                      <m:r>
                                        <a:rPr lang="en-RU" i="1">
                                          <a:latin typeface="Cambria Math" panose="02040503050406030204" pitchFamily="18" charset="0"/>
                                        </a:rPr>
                                        <m:t>𝑠</m:t>
                                      </m:r>
                                    </m:den>
                                  </m:f>
                                </m:e>
                              </m:d>
                            </m:e>
                            <m:sup>
                              <m:r>
                                <a:rPr lang="en-RU" i="0">
                                  <a:latin typeface="Cambria Math" panose="02040503050406030204" pitchFamily="18" charset="0"/>
                                </a:rPr>
                                <m:t>2</m:t>
                              </m:r>
                            </m:sup>
                          </m:sSup>
                        </m:e>
                      </m:d>
                      <m:r>
                        <a:rPr lang="en-RU" i="0">
                          <a:latin typeface="Cambria Math" panose="02040503050406030204" pitchFamily="18" charset="0"/>
                        </a:rPr>
                        <m:t> ,      </m:t>
                      </m:r>
                      <m:sSub>
                        <m:sSubPr>
                          <m:ctrlPr>
                            <a:rPr lang="en-RU" i="1">
                              <a:solidFill>
                                <a:srgbClr val="836967"/>
                              </a:solidFill>
                              <a:latin typeface="Cambria Math" panose="02040503050406030204" pitchFamily="18" charset="0"/>
                            </a:rPr>
                          </m:ctrlPr>
                        </m:sSubPr>
                        <m:e>
                          <m:r>
                            <a:rPr lang="en-RU" i="1">
                              <a:latin typeface="Cambria Math" panose="02040503050406030204" pitchFamily="18" charset="0"/>
                            </a:rPr>
                            <m:t>𝑡</m:t>
                          </m:r>
                        </m:e>
                        <m:sub>
                          <m:r>
                            <a:rPr lang="en-RU" i="0">
                              <a:latin typeface="Cambria Math" panose="02040503050406030204" pitchFamily="18" charset="0"/>
                            </a:rPr>
                            <m:t>50</m:t>
                          </m:r>
                        </m:sub>
                      </m:sSub>
                      <m:r>
                        <a:rPr lang="en-RU" i="0">
                          <a:latin typeface="Cambria Math" panose="02040503050406030204" pitchFamily="18" charset="0"/>
                        </a:rPr>
                        <m:t>≡</m:t>
                      </m:r>
                      <m:f>
                        <m:fPr>
                          <m:ctrlPr>
                            <a:rPr lang="en-RU" i="1">
                              <a:solidFill>
                                <a:srgbClr val="836967"/>
                              </a:solidFill>
                              <a:latin typeface="Cambria Math" panose="02040503050406030204" pitchFamily="18" charset="0"/>
                            </a:rPr>
                          </m:ctrlPr>
                        </m:fPr>
                        <m:num>
                          <m:r>
                            <a:rPr lang="en-RU" i="0">
                              <a:latin typeface="Cambria Math" panose="02040503050406030204" pitchFamily="18" charset="0"/>
                            </a:rPr>
                            <m:t>1</m:t>
                          </m:r>
                        </m:num>
                        <m:den>
                          <m:r>
                            <a:rPr lang="en-RU" i="1">
                              <a:latin typeface="Cambria Math" panose="02040503050406030204" pitchFamily="18" charset="0"/>
                            </a:rPr>
                            <m:t>𝑠</m:t>
                          </m:r>
                        </m:den>
                      </m:f>
                      <m:r>
                        <m:rPr>
                          <m:sty m:val="p"/>
                        </m:rPr>
                        <a:rPr lang="en-RU" i="0">
                          <a:latin typeface="Cambria Math" panose="02040503050406030204" pitchFamily="18" charset="0"/>
                        </a:rPr>
                        <m:t>ln</m:t>
                      </m:r>
                      <m:f>
                        <m:fPr>
                          <m:ctrlPr>
                            <a:rPr lang="en-RU" i="1">
                              <a:solidFill>
                                <a:srgbClr val="836967"/>
                              </a:solidFill>
                              <a:latin typeface="Cambria Math" panose="02040503050406030204" pitchFamily="18" charset="0"/>
                            </a:rPr>
                          </m:ctrlPr>
                        </m:fPr>
                        <m:num>
                          <m:r>
                            <a:rPr lang="en-RU" i="1">
                              <a:latin typeface="Cambria Math" panose="02040503050406030204" pitchFamily="18" charset="0"/>
                            </a:rPr>
                            <m:t>𝑠</m:t>
                          </m:r>
                        </m:num>
                        <m:den>
                          <m:r>
                            <a:rPr lang="en-RU" i="1">
                              <a:latin typeface="Cambria Math" panose="02040503050406030204" pitchFamily="18" charset="0"/>
                            </a:rPr>
                            <m:t>𝜇</m:t>
                          </m:r>
                        </m:den>
                      </m:f>
                    </m:oMath>
                  </m:oMathPara>
                </a14:m>
                <a:endParaRPr lang="en-RU" dirty="0"/>
              </a:p>
            </p:txBody>
          </p:sp>
        </mc:Choice>
        <mc:Fallback>
          <p:sp>
            <p:nvSpPr>
              <p:cNvPr id="52" name="TextBox 51">
                <a:extLst>
                  <a:ext uri="{FF2B5EF4-FFF2-40B4-BE49-F238E27FC236}">
                    <a16:creationId xmlns:a16="http://schemas.microsoft.com/office/drawing/2014/main" id="{9E7AF08F-CB65-9D40-AB0E-5A542CFE8E50}"/>
                  </a:ext>
                </a:extLst>
              </p:cNvPr>
              <p:cNvSpPr txBox="1">
                <a:spLocks noRot="1" noChangeAspect="1" noMove="1" noResize="1" noEditPoints="1" noAdjustHandles="1" noChangeArrowheads="1" noChangeShapeType="1" noTextEdit="1"/>
              </p:cNvSpPr>
              <p:nvPr/>
            </p:nvSpPr>
            <p:spPr>
              <a:xfrm>
                <a:off x="3213466" y="4098622"/>
                <a:ext cx="5971897" cy="662874"/>
              </a:xfrm>
              <a:prstGeom prst="rect">
                <a:avLst/>
              </a:prstGeom>
              <a:blipFill>
                <a:blip r:embed="rId2"/>
                <a:stretch>
                  <a:fillRect b="-3774"/>
                </a:stretch>
              </a:blipFill>
            </p:spPr>
            <p:txBody>
              <a:bodyPr/>
              <a:lstStyle/>
              <a:p>
                <a:r>
                  <a:rPr lang="en-RU">
                    <a:noFill/>
                  </a:rPr>
                  <a:t> </a:t>
                </a:r>
              </a:p>
            </p:txBody>
          </p:sp>
        </mc:Fallback>
      </mc:AlternateContent>
    </p:spTree>
    <p:extLst>
      <p:ext uri="{BB962C8B-B14F-4D97-AF65-F5344CB8AC3E}">
        <p14:creationId xmlns:p14="http://schemas.microsoft.com/office/powerpoint/2010/main" val="1803288183"/>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dissolv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EEE-E890-C343-8262-154F7FE4BBE4}"/>
              </a:ext>
            </a:extLst>
          </p:cNvPr>
          <p:cNvSpPr>
            <a:spLocks noGrp="1"/>
          </p:cNvSpPr>
          <p:nvPr>
            <p:ph type="title" idx="4294967295"/>
          </p:nvPr>
        </p:nvSpPr>
        <p:spPr>
          <a:xfrm>
            <a:off x="277839" y="-94044"/>
            <a:ext cx="8205849" cy="1143000"/>
          </a:xfrm>
        </p:spPr>
        <p:txBody>
          <a:bodyPr/>
          <a:lstStyle/>
          <a:p>
            <a:r>
              <a:rPr lang="ru-RU" dirty="0" err="1"/>
              <a:t>Клональная</a:t>
            </a:r>
            <a:r>
              <a:rPr lang="ru-RU" dirty="0"/>
              <a:t> интерференция</a:t>
            </a:r>
            <a:endParaRPr lang="en-FR" dirty="0"/>
          </a:p>
        </p:txBody>
      </p:sp>
      <p:pic>
        <p:nvPicPr>
          <p:cNvPr id="5" name="Picture 4">
            <a:extLst>
              <a:ext uri="{FF2B5EF4-FFF2-40B4-BE49-F238E27FC236}">
                <a16:creationId xmlns:a16="http://schemas.microsoft.com/office/drawing/2014/main" id="{297F6808-FA27-D94A-B871-2A31C64A0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11" y="2265269"/>
            <a:ext cx="4500307" cy="3645013"/>
          </a:xfrm>
          <a:prstGeom prst="rect">
            <a:avLst/>
          </a:prstGeom>
        </p:spPr>
      </p:pic>
      <p:sp>
        <p:nvSpPr>
          <p:cNvPr id="6" name="Rectangle 5">
            <a:extLst>
              <a:ext uri="{FF2B5EF4-FFF2-40B4-BE49-F238E27FC236}">
                <a16:creationId xmlns:a16="http://schemas.microsoft.com/office/drawing/2014/main" id="{FC92F819-45FA-6845-8354-CE665D164BF6}"/>
              </a:ext>
            </a:extLst>
          </p:cNvPr>
          <p:cNvSpPr/>
          <p:nvPr/>
        </p:nvSpPr>
        <p:spPr>
          <a:xfrm rot="1639068">
            <a:off x="2341052" y="2178987"/>
            <a:ext cx="4835620" cy="20068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3" name="Content Placeholder 2">
            <a:extLst>
              <a:ext uri="{FF2B5EF4-FFF2-40B4-BE49-F238E27FC236}">
                <a16:creationId xmlns:a16="http://schemas.microsoft.com/office/drawing/2014/main" id="{E8E015A3-2061-154E-9B14-DFC0E8A4EF76}"/>
              </a:ext>
            </a:extLst>
          </p:cNvPr>
          <p:cNvSpPr>
            <a:spLocks noGrp="1"/>
          </p:cNvSpPr>
          <p:nvPr>
            <p:ph idx="4294967295"/>
          </p:nvPr>
        </p:nvSpPr>
        <p:spPr>
          <a:xfrm>
            <a:off x="504639" y="1712857"/>
            <a:ext cx="6508750" cy="3916363"/>
          </a:xfrm>
        </p:spPr>
        <p:txBody>
          <a:bodyPr>
            <a:normAutofit/>
          </a:bodyPr>
          <a:lstStyle/>
          <a:p>
            <a:r>
              <a:rPr lang="ru-RU" sz="1800" dirty="0"/>
              <a:t>Клоны с выгодными мутациями на разных локусах конкурируют за место в популяции</a:t>
            </a:r>
            <a:endParaRPr lang="en-US" sz="1800" dirty="0"/>
          </a:p>
          <a:p>
            <a:r>
              <a:rPr lang="ru-RU" sz="1800" dirty="0"/>
              <a:t>Клон с большим </a:t>
            </a:r>
            <a:r>
              <a:rPr lang="en-US" sz="1800" dirty="0"/>
              <a:t>s</a:t>
            </a:r>
            <a:r>
              <a:rPr lang="ru-RU" sz="1800" baseline="-25000" dirty="0"/>
              <a:t>1</a:t>
            </a:r>
            <a:r>
              <a:rPr lang="ru-RU" sz="1800" dirty="0"/>
              <a:t> &gt; </a:t>
            </a:r>
            <a:r>
              <a:rPr lang="en-US" sz="1800" dirty="0"/>
              <a:t>s</a:t>
            </a:r>
            <a:r>
              <a:rPr lang="ru-RU" sz="1800" baseline="-25000" dirty="0"/>
              <a:t>2 </a:t>
            </a:r>
            <a:r>
              <a:rPr lang="ru-RU" sz="1800" dirty="0"/>
              <a:t>закрепляется в населении, а проигравший клон вымирает</a:t>
            </a:r>
            <a:endParaRPr lang="en-FR" sz="1800" dirty="0"/>
          </a:p>
        </p:txBody>
      </p:sp>
    </p:spTree>
    <p:extLst>
      <p:ext uri="{BB962C8B-B14F-4D97-AF65-F5344CB8AC3E}">
        <p14:creationId xmlns:p14="http://schemas.microsoft.com/office/powerpoint/2010/main" val="536497481"/>
      </p:ext>
    </p:extLst>
  </p:cSld>
  <p:clrMapOvr>
    <a:masterClrMapping/>
  </p:clrMapOvr>
  <p:transition spd="med" advTm="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EEE-E890-C343-8262-154F7FE4BBE4}"/>
              </a:ext>
            </a:extLst>
          </p:cNvPr>
          <p:cNvSpPr>
            <a:spLocks noGrp="1"/>
          </p:cNvSpPr>
          <p:nvPr>
            <p:ph type="title" idx="4294967295"/>
          </p:nvPr>
        </p:nvSpPr>
        <p:spPr>
          <a:xfrm>
            <a:off x="444844" y="288024"/>
            <a:ext cx="8075221" cy="1143000"/>
          </a:xfrm>
        </p:spPr>
        <p:txBody>
          <a:bodyPr/>
          <a:lstStyle/>
          <a:p>
            <a:r>
              <a:rPr lang="ru-RU" dirty="0"/>
              <a:t>Рекомбинация ускоряет адаптацию</a:t>
            </a:r>
            <a:endParaRPr lang="en-FR" dirty="0"/>
          </a:p>
        </p:txBody>
      </p:sp>
      <p:pic>
        <p:nvPicPr>
          <p:cNvPr id="5" name="Picture 4">
            <a:extLst>
              <a:ext uri="{FF2B5EF4-FFF2-40B4-BE49-F238E27FC236}">
                <a16:creationId xmlns:a16="http://schemas.microsoft.com/office/drawing/2014/main" id="{297F6808-FA27-D94A-B871-2A31C64A0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484" y="2039638"/>
            <a:ext cx="4500307" cy="3645013"/>
          </a:xfrm>
          <a:prstGeom prst="rect">
            <a:avLst/>
          </a:prstGeom>
        </p:spPr>
      </p:pic>
      <p:sp>
        <p:nvSpPr>
          <p:cNvPr id="6" name="TextBox 5">
            <a:extLst>
              <a:ext uri="{FF2B5EF4-FFF2-40B4-BE49-F238E27FC236}">
                <a16:creationId xmlns:a16="http://schemas.microsoft.com/office/drawing/2014/main" id="{2F574D6E-131B-D14F-96E4-00EC7DDADA1E}"/>
              </a:ext>
            </a:extLst>
          </p:cNvPr>
          <p:cNvSpPr txBox="1"/>
          <p:nvPr/>
        </p:nvSpPr>
        <p:spPr>
          <a:xfrm>
            <a:off x="1260390" y="6108599"/>
            <a:ext cx="4572000" cy="369332"/>
          </a:xfrm>
          <a:prstGeom prst="rect">
            <a:avLst/>
          </a:prstGeom>
          <a:noFill/>
        </p:spPr>
        <p:txBody>
          <a:bodyPr wrap="square">
            <a:spAutoFit/>
          </a:bodyPr>
          <a:lstStyle/>
          <a:p>
            <a:r>
              <a:rPr lang="ru-RU" dirty="0"/>
              <a:t>Выгода полового размножения</a:t>
            </a:r>
            <a:endParaRPr lang="en-RU" dirty="0"/>
          </a:p>
        </p:txBody>
      </p:sp>
    </p:spTree>
    <p:extLst>
      <p:ext uri="{BB962C8B-B14F-4D97-AF65-F5344CB8AC3E}">
        <p14:creationId xmlns:p14="http://schemas.microsoft.com/office/powerpoint/2010/main" val="2425256476"/>
      </p:ext>
    </p:extLst>
  </p:cSld>
  <p:clrMapOvr>
    <a:masterClrMapping/>
  </p:clrMapOvr>
  <p:transition spd="med"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idx="4294967295"/>
          </p:nvPr>
        </p:nvSpPr>
        <p:spPr>
          <a:xfrm>
            <a:off x="130629" y="296782"/>
            <a:ext cx="8110846" cy="1143000"/>
          </a:xfrm>
        </p:spPr>
        <p:txBody>
          <a:bodyPr/>
          <a:lstStyle/>
          <a:p>
            <a:r>
              <a:rPr lang="ru-RU" dirty="0"/>
              <a:t>Много локусов: случай </a:t>
            </a:r>
            <a:r>
              <a:rPr lang="en-US" i="1" dirty="0" err="1"/>
              <a:t>NU</a:t>
            </a:r>
            <a:r>
              <a:rPr lang="en-US" baseline="-25000" dirty="0" err="1"/>
              <a:t>b</a:t>
            </a:r>
            <a:r>
              <a:rPr lang="ru-RU" i="1" dirty="0"/>
              <a:t> &lt;&lt;</a:t>
            </a:r>
            <a:r>
              <a:rPr lang="ru-RU" dirty="0"/>
              <a:t>1 </a:t>
            </a:r>
            <a:r>
              <a:rPr lang="ru-RU" dirty="0" err="1"/>
              <a:t>клональной</a:t>
            </a:r>
            <a:r>
              <a:rPr lang="ru-RU" dirty="0"/>
              <a:t> интерференции нет</a:t>
            </a:r>
            <a:endParaRPr lang="en-FR" dirty="0"/>
          </a:p>
        </p:txBody>
      </p:sp>
      <p:sp>
        <p:nvSpPr>
          <p:cNvPr id="3" name="Content Placeholder 2">
            <a:extLst>
              <a:ext uri="{FF2B5EF4-FFF2-40B4-BE49-F238E27FC236}">
                <a16:creationId xmlns:a16="http://schemas.microsoft.com/office/drawing/2014/main" id="{6F675762-B5C4-304C-9FEF-F082D8D70953}"/>
              </a:ext>
            </a:extLst>
          </p:cNvPr>
          <p:cNvSpPr>
            <a:spLocks noGrp="1"/>
          </p:cNvSpPr>
          <p:nvPr>
            <p:ph idx="4294967295"/>
          </p:nvPr>
        </p:nvSpPr>
        <p:spPr>
          <a:xfrm>
            <a:off x="795647" y="2221675"/>
            <a:ext cx="6508750" cy="3916363"/>
          </a:xfrm>
        </p:spPr>
        <p:txBody>
          <a:bodyPr/>
          <a:lstStyle/>
          <a:p>
            <a:r>
              <a:rPr lang="en-US" i="1" dirty="0"/>
              <a:t>L</a:t>
            </a:r>
            <a:r>
              <a:rPr lang="ru-RU" dirty="0"/>
              <a:t> &gt;&gt;1</a:t>
            </a:r>
            <a:r>
              <a:rPr lang="en-US" dirty="0"/>
              <a:t> </a:t>
            </a:r>
            <a:r>
              <a:rPr lang="ru-RU" dirty="0"/>
              <a:t>локусов</a:t>
            </a:r>
          </a:p>
          <a:p>
            <a:r>
              <a:rPr lang="ru-RU" dirty="0"/>
              <a:t>Частота мутаций на геном </a:t>
            </a:r>
            <a:r>
              <a:rPr lang="en-US" i="1" dirty="0" err="1"/>
              <a:t>U</a:t>
            </a:r>
            <a:r>
              <a:rPr lang="en-US" baseline="-25000" dirty="0" err="1"/>
              <a:t>b</a:t>
            </a:r>
            <a:r>
              <a:rPr lang="en-US" baseline="-25000" dirty="0"/>
              <a:t> </a:t>
            </a:r>
            <a:r>
              <a:rPr lang="en-US" dirty="0"/>
              <a:t>= </a:t>
            </a:r>
            <a:r>
              <a:rPr lang="en-US" i="1" dirty="0">
                <a:latin typeface="Symbol" pitchFamily="2" charset="2"/>
              </a:rPr>
              <a:t>m</a:t>
            </a:r>
            <a:r>
              <a:rPr lang="ru-RU" i="1" dirty="0">
                <a:latin typeface="Symbol" pitchFamily="2" charset="2"/>
              </a:rPr>
              <a:t> </a:t>
            </a:r>
            <a:r>
              <a:rPr lang="en-US" i="1" dirty="0"/>
              <a:t>L</a:t>
            </a:r>
          </a:p>
          <a:p>
            <a:r>
              <a:rPr lang="en-US" i="1" dirty="0"/>
              <a:t>G</a:t>
            </a:r>
            <a:r>
              <a:rPr lang="en-US" dirty="0"/>
              <a:t> = 2</a:t>
            </a:r>
            <a:r>
              <a:rPr lang="en-US" i="1" dirty="0"/>
              <a:t>s</a:t>
            </a:r>
            <a:r>
              <a:rPr lang="ru-RU" dirty="0"/>
              <a:t> вероятность фиксации</a:t>
            </a:r>
          </a:p>
          <a:p>
            <a:r>
              <a:rPr lang="ru-RU" dirty="0"/>
              <a:t>Скорость аккумуляции </a:t>
            </a:r>
            <a:r>
              <a:rPr lang="en-US" i="1" dirty="0"/>
              <a:t>V</a:t>
            </a:r>
            <a:r>
              <a:rPr lang="en-US" dirty="0"/>
              <a:t> =  (</a:t>
            </a:r>
            <a:r>
              <a:rPr lang="en-US" i="1" dirty="0" err="1"/>
              <a:t>NU</a:t>
            </a:r>
            <a:r>
              <a:rPr lang="en-US" baseline="-25000" dirty="0" err="1"/>
              <a:t>b</a:t>
            </a:r>
            <a:r>
              <a:rPr lang="en-US" dirty="0"/>
              <a:t>)</a:t>
            </a:r>
            <a:r>
              <a:rPr lang="en-US" i="1" dirty="0"/>
              <a:t>G</a:t>
            </a:r>
            <a:r>
              <a:rPr lang="ru-RU" dirty="0"/>
              <a:t> </a:t>
            </a:r>
            <a:r>
              <a:rPr lang="en-US" dirty="0"/>
              <a:t>= 2</a:t>
            </a:r>
            <a:r>
              <a:rPr lang="en-US" i="1" dirty="0"/>
              <a:t>NsU</a:t>
            </a:r>
            <a:r>
              <a:rPr lang="en-US" baseline="-25000" dirty="0"/>
              <a:t>b</a:t>
            </a:r>
            <a:r>
              <a:rPr lang="ru-RU" baseline="-25000" dirty="0"/>
              <a:t> </a:t>
            </a:r>
          </a:p>
          <a:p>
            <a:pPr marL="0" indent="0">
              <a:buNone/>
            </a:pPr>
            <a:endParaRPr lang="ru-RU" dirty="0"/>
          </a:p>
          <a:p>
            <a:endParaRPr lang="en-FR" dirty="0"/>
          </a:p>
        </p:txBody>
      </p:sp>
    </p:spTree>
    <p:extLst>
      <p:ext uri="{BB962C8B-B14F-4D97-AF65-F5344CB8AC3E}">
        <p14:creationId xmlns:p14="http://schemas.microsoft.com/office/powerpoint/2010/main" val="2860669674"/>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idx="4294967295"/>
          </p:nvPr>
        </p:nvSpPr>
        <p:spPr>
          <a:xfrm>
            <a:off x="367321" y="224823"/>
            <a:ext cx="7812852" cy="1640594"/>
          </a:xfrm>
        </p:spPr>
        <p:txBody>
          <a:bodyPr/>
          <a:lstStyle/>
          <a:p>
            <a:r>
              <a:rPr lang="ru-RU" dirty="0"/>
              <a:t>Приближение парной </a:t>
            </a:r>
            <a:r>
              <a:rPr lang="ru-RU" dirty="0" err="1"/>
              <a:t>клональной</a:t>
            </a:r>
            <a:br>
              <a:rPr lang="ru-RU" dirty="0"/>
            </a:br>
            <a:r>
              <a:rPr lang="ru-RU" dirty="0"/>
              <a:t>интерференции    </a:t>
            </a:r>
            <a:r>
              <a:rPr lang="en-US" sz="2000" dirty="0">
                <a:solidFill>
                  <a:srgbClr val="0432FF"/>
                </a:solidFill>
              </a:rPr>
              <a:t>Gerrish </a:t>
            </a:r>
            <a:r>
              <a:rPr lang="en-US" sz="2000" dirty="0" err="1">
                <a:solidFill>
                  <a:srgbClr val="0432FF"/>
                </a:solidFill>
              </a:rPr>
              <a:t>Lensky</a:t>
            </a:r>
            <a:r>
              <a:rPr lang="en-US" sz="2000" dirty="0">
                <a:solidFill>
                  <a:srgbClr val="0432FF"/>
                </a:solidFill>
              </a:rPr>
              <a:t> 1999</a:t>
            </a:r>
            <a:endParaRPr lang="en-FR" dirty="0">
              <a:solidFill>
                <a:srgbClr val="0432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675762-B5C4-304C-9FEF-F082D8D70953}"/>
                  </a:ext>
                </a:extLst>
              </p:cNvPr>
              <p:cNvSpPr>
                <a:spLocks noGrp="1"/>
              </p:cNvSpPr>
              <p:nvPr>
                <p:ph idx="4294967295"/>
              </p:nvPr>
            </p:nvSpPr>
            <p:spPr>
              <a:xfrm>
                <a:off x="832938" y="2548368"/>
                <a:ext cx="6508750" cy="3916363"/>
              </a:xfrm>
            </p:spPr>
            <p:txBody>
              <a:bodyPr>
                <a:normAutofit lnSpcReduction="10000"/>
              </a:bodyPr>
              <a:lstStyle/>
              <a:p>
                <a:r>
                  <a:rPr lang="en-US" i="1" dirty="0"/>
                  <a:t>L</a:t>
                </a:r>
                <a:r>
                  <a:rPr lang="ru-RU" dirty="0"/>
                  <a:t> &gt;&gt;1</a:t>
                </a:r>
                <a:r>
                  <a:rPr lang="en-US" dirty="0"/>
                  <a:t> </a:t>
                </a:r>
                <a:r>
                  <a:rPr lang="ru-RU" dirty="0"/>
                  <a:t>локусов</a:t>
                </a:r>
              </a:p>
              <a:p>
                <a:r>
                  <a:rPr lang="ru-RU" dirty="0"/>
                  <a:t>Частая генерация выгодных аллелей</a:t>
                </a:r>
              </a:p>
              <a:p>
                <a:r>
                  <a:rPr lang="ru-RU" dirty="0"/>
                  <a:t>Две аллели конкурируют за раз</a:t>
                </a:r>
                <a:endParaRPr lang="en-US" dirty="0"/>
              </a:p>
              <a:p>
                <a:r>
                  <a:rPr lang="ru-RU" dirty="0"/>
                  <a:t>Вложенными клонами пренебрегаем</a:t>
                </a:r>
              </a:p>
              <a:p>
                <a:r>
                  <a:rPr lang="ru-RU" dirty="0"/>
                  <a:t>Население однородно, пока не появится выгодная аллель,</a:t>
                </a:r>
                <a14:m>
                  <m:oMath xmlns:m="http://schemas.openxmlformats.org/officeDocument/2006/math">
                    <m:r>
                      <a:rPr lang="ru-RU"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(0)=1−1/</m:t>
                    </m:r>
                    <m:r>
                      <a:rPr lang="en-US" i="1">
                        <a:latin typeface="Cambria Math" panose="02040503050406030204" pitchFamily="18" charset="0"/>
                      </a:rPr>
                      <m:t>𝑁</m:t>
                    </m:r>
                  </m:oMath>
                </a14:m>
                <a:r>
                  <a:rPr lang="en-FR" dirty="0">
                    <a:effectLst/>
                  </a:rPr>
                  <a:t> </a:t>
                </a:r>
                <a:endParaRPr lang="ru-RU" dirty="0">
                  <a:effectLst/>
                </a:endParaRPr>
              </a:p>
              <a:p>
                <a:r>
                  <a:rPr lang="ru-RU" dirty="0"/>
                  <a:t>Она будет зафиксирована с вероятностью 2</a:t>
                </a:r>
                <a:r>
                  <a:rPr lang="en-US" dirty="0"/>
                  <a:t>s</a:t>
                </a:r>
                <a:r>
                  <a:rPr lang="ru-RU" dirty="0"/>
                  <a:t>,</a:t>
                </a:r>
                <a:r>
                  <a:rPr lang="en-US" dirty="0"/>
                  <a:t> e</a:t>
                </a:r>
                <a:r>
                  <a:rPr lang="ru-RU" dirty="0" err="1"/>
                  <a:t>сли</a:t>
                </a:r>
                <a:r>
                  <a:rPr lang="ru-RU" dirty="0"/>
                  <a:t> только более быстрая аллель на другом локусе не помешает</a:t>
                </a:r>
              </a:p>
            </p:txBody>
          </p:sp>
        </mc:Choice>
        <mc:Fallback xmlns="">
          <p:sp>
            <p:nvSpPr>
              <p:cNvPr id="3" name="Content Placeholder 2">
                <a:extLst>
                  <a:ext uri="{FF2B5EF4-FFF2-40B4-BE49-F238E27FC236}">
                    <a16:creationId xmlns:a16="http://schemas.microsoft.com/office/drawing/2014/main" id="{6F675762-B5C4-304C-9FEF-F082D8D70953}"/>
                  </a:ext>
                </a:extLst>
              </p:cNvPr>
              <p:cNvSpPr>
                <a:spLocks noGrp="1" noRot="1" noChangeAspect="1" noMove="1" noResize="1" noEditPoints="1" noAdjustHandles="1" noChangeArrowheads="1" noChangeShapeType="1" noTextEdit="1"/>
              </p:cNvSpPr>
              <p:nvPr>
                <p:ph idx="4294967295"/>
              </p:nvPr>
            </p:nvSpPr>
            <p:spPr>
              <a:xfrm>
                <a:off x="832938" y="2548368"/>
                <a:ext cx="6508750" cy="3916363"/>
              </a:xfrm>
              <a:blipFill>
                <a:blip r:embed="rId2"/>
                <a:stretch>
                  <a:fillRect l="-780" t="-1942"/>
                </a:stretch>
              </a:blipFill>
            </p:spPr>
            <p:txBody>
              <a:bodyPr/>
              <a:lstStyle/>
              <a:p>
                <a:r>
                  <a:rPr lang="en-RU">
                    <a:noFill/>
                  </a:rPr>
                  <a:t> </a:t>
                </a:r>
              </a:p>
            </p:txBody>
          </p:sp>
        </mc:Fallback>
      </mc:AlternateContent>
      <p:pic>
        <p:nvPicPr>
          <p:cNvPr id="10" name="Picture 9">
            <a:extLst>
              <a:ext uri="{FF2B5EF4-FFF2-40B4-BE49-F238E27FC236}">
                <a16:creationId xmlns:a16="http://schemas.microsoft.com/office/drawing/2014/main" id="{4878A3B8-54DA-8047-AA22-8123DF89C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779" y="2966712"/>
            <a:ext cx="1064338" cy="462288"/>
          </a:xfrm>
          <a:prstGeom prst="rect">
            <a:avLst/>
          </a:prstGeom>
        </p:spPr>
      </p:pic>
    </p:spTree>
    <p:extLst>
      <p:ext uri="{BB962C8B-B14F-4D97-AF65-F5344CB8AC3E}">
        <p14:creationId xmlns:p14="http://schemas.microsoft.com/office/powerpoint/2010/main" val="3355995167"/>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DB81-8BFF-6247-B2CD-7182B58DC7E1}"/>
              </a:ext>
            </a:extLst>
          </p:cNvPr>
          <p:cNvSpPr>
            <a:spLocks noGrp="1"/>
          </p:cNvSpPr>
          <p:nvPr>
            <p:ph type="title" idx="4294967295"/>
          </p:nvPr>
        </p:nvSpPr>
        <p:spPr>
          <a:xfrm>
            <a:off x="98854" y="-315511"/>
            <a:ext cx="10347157" cy="1143000"/>
          </a:xfrm>
        </p:spPr>
        <p:txBody>
          <a:bodyPr/>
          <a:lstStyle/>
          <a:p>
            <a:r>
              <a:rPr lang="ru-RU" sz="3200" dirty="0"/>
              <a:t>Среднее число мешающих аллелей</a:t>
            </a:r>
            <a:endParaRPr lang="en-FR" sz="3200" i="1" dirty="0"/>
          </a:p>
        </p:txBody>
      </p:sp>
      <p:sp>
        <p:nvSpPr>
          <p:cNvPr id="3" name="Content Placeholder 2">
            <a:extLst>
              <a:ext uri="{FF2B5EF4-FFF2-40B4-BE49-F238E27FC236}">
                <a16:creationId xmlns:a16="http://schemas.microsoft.com/office/drawing/2014/main" id="{6F675762-B5C4-304C-9FEF-F082D8D70953}"/>
              </a:ext>
            </a:extLst>
          </p:cNvPr>
          <p:cNvSpPr>
            <a:spLocks noGrp="1"/>
          </p:cNvSpPr>
          <p:nvPr>
            <p:ph idx="4294967295"/>
          </p:nvPr>
        </p:nvSpPr>
        <p:spPr>
          <a:xfrm>
            <a:off x="0" y="1182688"/>
            <a:ext cx="7938052" cy="4699000"/>
          </a:xfrm>
        </p:spPr>
        <p:txBody>
          <a:bodyPr>
            <a:normAutofit fontScale="55000" lnSpcReduction="20000"/>
          </a:bodyPr>
          <a:lstStyle/>
          <a:p>
            <a:r>
              <a:rPr lang="ru-RU" sz="3500" dirty="0"/>
              <a:t>Плотность распределения коэффициентов селекции</a:t>
            </a:r>
          </a:p>
          <a:p>
            <a:pPr marL="0" indent="0">
              <a:buNone/>
            </a:pPr>
            <a:endParaRPr lang="en-US" sz="3200" dirty="0"/>
          </a:p>
          <a:p>
            <a:r>
              <a:rPr lang="ru-RU" sz="3200" dirty="0"/>
              <a:t>Вероятность фиксации мешающей аллели </a:t>
            </a:r>
            <a:r>
              <a:rPr lang="en-US" sz="3200" dirty="0"/>
              <a:t>s’ &gt; s</a:t>
            </a:r>
            <a:endParaRPr lang="ru-RU" sz="3200" dirty="0"/>
          </a:p>
          <a:p>
            <a:pPr marL="0" indent="0">
              <a:buNone/>
            </a:pPr>
            <a:endParaRPr lang="ru-RU" sz="3200" dirty="0"/>
          </a:p>
          <a:p>
            <a:endParaRPr lang="en-US" sz="3200" dirty="0"/>
          </a:p>
          <a:p>
            <a:r>
              <a:rPr lang="ru-RU" sz="3200" dirty="0"/>
              <a:t>Частота генерации таких аллелей</a:t>
            </a:r>
            <a:endParaRPr lang="en-US" sz="3200" dirty="0"/>
          </a:p>
          <a:p>
            <a:endParaRPr lang="en-US" sz="3200" dirty="0"/>
          </a:p>
          <a:p>
            <a:endParaRPr lang="en-US" sz="3200" dirty="0"/>
          </a:p>
          <a:p>
            <a:endParaRPr lang="en-US" sz="3200" dirty="0"/>
          </a:p>
          <a:p>
            <a:r>
              <a:rPr lang="ru-RU" sz="3200" dirty="0"/>
              <a:t>Их среднее число</a:t>
            </a:r>
          </a:p>
          <a:p>
            <a:endParaRPr lang="ru-RU" dirty="0"/>
          </a:p>
          <a:p>
            <a:endParaRPr lang="ru-RU" dirty="0"/>
          </a:p>
          <a:p>
            <a:endParaRPr lang="ru-RU" dirty="0"/>
          </a:p>
        </p:txBody>
      </p:sp>
      <p:pic>
        <p:nvPicPr>
          <p:cNvPr id="9" name="Picture 8">
            <a:extLst>
              <a:ext uri="{FF2B5EF4-FFF2-40B4-BE49-F238E27FC236}">
                <a16:creationId xmlns:a16="http://schemas.microsoft.com/office/drawing/2014/main" id="{4BED54B3-5CA5-E84E-AEB9-F35A704B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677" y="1554397"/>
            <a:ext cx="1278323" cy="429026"/>
          </a:xfrm>
          <a:prstGeom prst="rect">
            <a:avLst/>
          </a:prstGeom>
        </p:spPr>
      </p:pic>
      <p:pic>
        <p:nvPicPr>
          <p:cNvPr id="11" name="Picture 10">
            <a:extLst>
              <a:ext uri="{FF2B5EF4-FFF2-40B4-BE49-F238E27FC236}">
                <a16:creationId xmlns:a16="http://schemas.microsoft.com/office/drawing/2014/main" id="{05D7C92C-497F-BC4F-832F-1672EC99A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602" y="2613296"/>
            <a:ext cx="4819568" cy="825140"/>
          </a:xfrm>
          <a:prstGeom prst="rect">
            <a:avLst/>
          </a:prstGeom>
        </p:spPr>
      </p:pic>
      <p:pic>
        <p:nvPicPr>
          <p:cNvPr id="18" name="Picture 17">
            <a:extLst>
              <a:ext uri="{FF2B5EF4-FFF2-40B4-BE49-F238E27FC236}">
                <a16:creationId xmlns:a16="http://schemas.microsoft.com/office/drawing/2014/main" id="{5450B2B3-6F66-714F-9582-2C7AABCD2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919" y="4236651"/>
            <a:ext cx="3119570" cy="959868"/>
          </a:xfrm>
          <a:prstGeom prst="rect">
            <a:avLst/>
          </a:prstGeom>
        </p:spPr>
      </p:pic>
      <p:pic>
        <p:nvPicPr>
          <p:cNvPr id="22" name="Picture 21">
            <a:extLst>
              <a:ext uri="{FF2B5EF4-FFF2-40B4-BE49-F238E27FC236}">
                <a16:creationId xmlns:a16="http://schemas.microsoft.com/office/drawing/2014/main" id="{4615020D-12AA-0542-B630-11511BC85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5867050"/>
            <a:ext cx="7772400" cy="678129"/>
          </a:xfrm>
          <a:prstGeom prst="rect">
            <a:avLst/>
          </a:prstGeom>
        </p:spPr>
      </p:pic>
      <p:cxnSp>
        <p:nvCxnSpPr>
          <p:cNvPr id="10" name="Straight Arrow Connector 9">
            <a:extLst>
              <a:ext uri="{FF2B5EF4-FFF2-40B4-BE49-F238E27FC236}">
                <a16:creationId xmlns:a16="http://schemas.microsoft.com/office/drawing/2014/main" id="{12D3FBC4-0DB0-C34B-AC90-FDA572EA0A26}"/>
              </a:ext>
            </a:extLst>
          </p:cNvPr>
          <p:cNvCxnSpPr>
            <a:cxnSpLocks/>
          </p:cNvCxnSpPr>
          <p:nvPr/>
        </p:nvCxnSpPr>
        <p:spPr>
          <a:xfrm flipH="1">
            <a:off x="794280" y="3504524"/>
            <a:ext cx="503536" cy="2323251"/>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B2A1826-616F-4441-BAB0-92E970CF61A2}"/>
              </a:ext>
            </a:extLst>
          </p:cNvPr>
          <p:cNvCxnSpPr>
            <a:cxnSpLocks/>
            <a:stCxn id="18" idx="1"/>
          </p:cNvCxnSpPr>
          <p:nvPr/>
        </p:nvCxnSpPr>
        <p:spPr>
          <a:xfrm flipH="1">
            <a:off x="1297816" y="4716585"/>
            <a:ext cx="643103" cy="111119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1370DDF-9812-8C4B-AC72-948C80BBA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6135" y="4187579"/>
            <a:ext cx="3192302" cy="930328"/>
          </a:xfrm>
          <a:prstGeom prst="rect">
            <a:avLst/>
          </a:prstGeom>
        </p:spPr>
      </p:pic>
    </p:spTree>
    <p:extLst>
      <p:ext uri="{BB962C8B-B14F-4D97-AF65-F5344CB8AC3E}">
        <p14:creationId xmlns:p14="http://schemas.microsoft.com/office/powerpoint/2010/main" val="283770027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par>
                                <p:cTn id="33" presetID="9"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par>
                                <p:cTn id="49" presetID="9"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dissolv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5193</TotalTime>
  <Words>799</Words>
  <Application>Microsoft Macintosh PowerPoint</Application>
  <PresentationFormat>On-screen Show (4:3)</PresentationFormat>
  <Paragraphs>167</Paragraphs>
  <Slides>27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Century Gothic</vt:lpstr>
      <vt:lpstr>Symbol</vt:lpstr>
      <vt:lpstr>Wingdings 2</vt:lpstr>
      <vt:lpstr>Plaza</vt:lpstr>
      <vt:lpstr>Экология и эволюция</vt:lpstr>
      <vt:lpstr>Эффекты генетического сцепления локусов</vt:lpstr>
      <vt:lpstr>Модель двух локусов без эпистаза (без биологического взаимодействия локусов) </vt:lpstr>
      <vt:lpstr>Эффект генетического фона</vt:lpstr>
      <vt:lpstr>Клональная интерференция</vt:lpstr>
      <vt:lpstr>Рекомбинация ускоряет адаптацию</vt:lpstr>
      <vt:lpstr>Много локусов: случай NUb &lt;&lt;1 клональной интерференции нет</vt:lpstr>
      <vt:lpstr>Приближение парной клональной интерференции    Gerrish Lensky 1999</vt:lpstr>
      <vt:lpstr>Среднее число мешающих аллелей</vt:lpstr>
      <vt:lpstr>Средняя скорость замен</vt:lpstr>
      <vt:lpstr>Вычисление интеграла методом перевала</vt:lpstr>
      <vt:lpstr>КИ сильно замедляет эволюцию</vt:lpstr>
      <vt:lpstr>Выводы</vt:lpstr>
      <vt:lpstr>Много-клональная интерференция  локусов</vt:lpstr>
      <vt:lpstr>Как решать в лоб?</vt:lpstr>
      <vt:lpstr>Модель L &gt;&gt; 1 локусов</vt:lpstr>
      <vt:lpstr>Монте Карло: бегущая волна</vt:lpstr>
      <vt:lpstr>Полу–детерминистическое приближение</vt:lpstr>
      <vt:lpstr>Детерминистическая динамика основной волны</vt:lpstr>
      <vt:lpstr>Непрерывное приближение</vt:lpstr>
      <vt:lpstr>Анзац бегущей волны</vt:lpstr>
      <vt:lpstr>Волна близи пика</vt:lpstr>
      <vt:lpstr>Фронт волны</vt:lpstr>
      <vt:lpstr>Перепад между краем и центром</vt:lpstr>
      <vt:lpstr>Чтобы найти V, мы должны исследовать стохастический край ! (продолжение следует)</vt:lpstr>
      <vt:lpstr>Выводы 2</vt:lpstr>
      <vt:lpstr>PowerPoint Presentation</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686</cp:revision>
  <dcterms:created xsi:type="dcterms:W3CDTF">2017-09-05T00:08:04Z</dcterms:created>
  <dcterms:modified xsi:type="dcterms:W3CDTF">2024-10-31T15:09:01Z</dcterms:modified>
</cp:coreProperties>
</file>